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2"/>
  </p:notesMasterIdLst>
  <p:handoutMasterIdLst>
    <p:handoutMasterId r:id="rId23"/>
  </p:handoutMasterIdLst>
  <p:sldIdLst>
    <p:sldId id="285" r:id="rId2"/>
    <p:sldId id="258" r:id="rId3"/>
    <p:sldId id="259" r:id="rId4"/>
    <p:sldId id="260" r:id="rId5"/>
    <p:sldId id="290" r:id="rId6"/>
    <p:sldId id="291" r:id="rId7"/>
    <p:sldId id="292" r:id="rId8"/>
    <p:sldId id="262" r:id="rId9"/>
    <p:sldId id="264" r:id="rId10"/>
    <p:sldId id="265" r:id="rId11"/>
    <p:sldId id="268" r:id="rId12"/>
    <p:sldId id="269" r:id="rId13"/>
    <p:sldId id="286" r:id="rId14"/>
    <p:sldId id="293" r:id="rId15"/>
    <p:sldId id="271" r:id="rId16"/>
    <p:sldId id="279" r:id="rId17"/>
    <p:sldId id="280" r:id="rId18"/>
    <p:sldId id="281" r:id="rId19"/>
    <p:sldId id="288" r:id="rId20"/>
    <p:sldId id="284" r:id="rId21"/>
  </p:sldIdLst>
  <p:sldSz cx="6858000" cy="9144000" type="screen4x3"/>
  <p:notesSz cx="6858000" cy="98742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 uri="{2D200454-40CA-4A62-9FC3-DE9A4176ACB9}">
      <p15:notesGuideLst xmlns:p15="http://schemas.microsoft.com/office/powerpoint/2012/main" xmlns="">
        <p15:guide id="1" orient="horz" pos="311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867" autoAdjust="0"/>
    <p:restoredTop sz="94713" autoAdjust="0"/>
  </p:normalViewPr>
  <p:slideViewPr>
    <p:cSldViewPr>
      <p:cViewPr varScale="1">
        <p:scale>
          <a:sx n="82" d="100"/>
          <a:sy n="82" d="100"/>
        </p:scale>
        <p:origin x="-3228" y="-10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08"/>
      </p:cViewPr>
      <p:guideLst>
        <p:guide orient="horz" pos="311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2.xml.rels><?xml version="1.0" encoding="UTF-8" standalone="yes"?>
<Relationships xmlns="http://schemas.openxmlformats.org/package/2006/relationships"><Relationship Id="rId1"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1"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1"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c:lang val="fr-FR"/>
  <c:chart>
    <c:autoTitleDeleted val="1"/>
    <c:plotArea>
      <c:layout>
        <c:manualLayout>
          <c:layoutTarget val="inner"/>
          <c:xMode val="edge"/>
          <c:yMode val="edge"/>
          <c:x val="0.11695129112638278"/>
          <c:y val="7.0781167979002649E-2"/>
          <c:w val="0.85155419239132168"/>
          <c:h val="0.62648195538057772"/>
        </c:manualLayout>
      </c:layout>
      <c:barChart>
        <c:barDir val="col"/>
        <c:grouping val="clustered"/>
        <c:ser>
          <c:idx val="0"/>
          <c:order val="0"/>
          <c:tx>
            <c:strRef>
              <c:f>Feuil1!$B$1</c:f>
              <c:strCache>
                <c:ptCount val="1"/>
                <c:pt idx="0">
                  <c:v>Nb bénéficiaires</c:v>
                </c:pt>
              </c:strCache>
            </c:strRef>
          </c:tx>
          <c:cat>
            <c:strRef>
              <c:f>Feuil1!$A$2:$A$12</c:f>
              <c:strCache>
                <c:ptCount val="11"/>
                <c:pt idx="0">
                  <c:v>jan</c:v>
                </c:pt>
                <c:pt idx="1">
                  <c:v>Fev</c:v>
                </c:pt>
                <c:pt idx="2">
                  <c:v>Mar</c:v>
                </c:pt>
                <c:pt idx="3">
                  <c:v>Avr</c:v>
                </c:pt>
                <c:pt idx="4">
                  <c:v>Mai</c:v>
                </c:pt>
                <c:pt idx="5">
                  <c:v>Juin</c:v>
                </c:pt>
                <c:pt idx="6">
                  <c:v>Juil</c:v>
                </c:pt>
                <c:pt idx="7">
                  <c:v>Aout</c:v>
                </c:pt>
                <c:pt idx="8">
                  <c:v>Sep</c:v>
                </c:pt>
                <c:pt idx="9">
                  <c:v>Oct</c:v>
                </c:pt>
                <c:pt idx="10">
                  <c:v>Dec</c:v>
                </c:pt>
              </c:strCache>
            </c:strRef>
          </c:cat>
          <c:val>
            <c:numRef>
              <c:f>Feuil1!$B$2:$B$12</c:f>
              <c:numCache>
                <c:formatCode>General</c:formatCode>
                <c:ptCount val="11"/>
                <c:pt idx="0">
                  <c:v>583</c:v>
                </c:pt>
                <c:pt idx="1">
                  <c:v>596</c:v>
                </c:pt>
                <c:pt idx="2">
                  <c:v>558</c:v>
                </c:pt>
                <c:pt idx="3">
                  <c:v>444</c:v>
                </c:pt>
                <c:pt idx="4">
                  <c:v>528</c:v>
                </c:pt>
                <c:pt idx="5">
                  <c:v>550</c:v>
                </c:pt>
                <c:pt idx="6">
                  <c:v>548</c:v>
                </c:pt>
                <c:pt idx="7">
                  <c:v>530</c:v>
                </c:pt>
                <c:pt idx="8">
                  <c:v>590</c:v>
                </c:pt>
                <c:pt idx="9">
                  <c:v>600</c:v>
                </c:pt>
                <c:pt idx="10">
                  <c:v>600</c:v>
                </c:pt>
              </c:numCache>
            </c:numRef>
          </c:val>
          <c:extLst xmlns:c16r2="http://schemas.microsoft.com/office/drawing/2015/06/chart">
            <c:ext xmlns:c16="http://schemas.microsoft.com/office/drawing/2014/chart" uri="{C3380CC4-5D6E-409C-BE32-E72D297353CC}">
              <c16:uniqueId val="{00000000-70F0-43E0-8AAC-BE372BFFF8D8}"/>
            </c:ext>
          </c:extLst>
        </c:ser>
        <c:ser>
          <c:idx val="1"/>
          <c:order val="1"/>
          <c:tx>
            <c:strRef>
              <c:f>Feuil1!$C$1</c:f>
              <c:strCache>
                <c:ptCount val="1"/>
                <c:pt idx="0">
                  <c:v>marchandise</c:v>
                </c:pt>
              </c:strCache>
            </c:strRef>
          </c:tx>
          <c:cat>
            <c:strRef>
              <c:f>Feuil1!$A$2:$A$12</c:f>
              <c:strCache>
                <c:ptCount val="11"/>
                <c:pt idx="0">
                  <c:v>jan</c:v>
                </c:pt>
                <c:pt idx="1">
                  <c:v>Fev</c:v>
                </c:pt>
                <c:pt idx="2">
                  <c:v>Mar</c:v>
                </c:pt>
                <c:pt idx="3">
                  <c:v>Avr</c:v>
                </c:pt>
                <c:pt idx="4">
                  <c:v>Mai</c:v>
                </c:pt>
                <c:pt idx="5">
                  <c:v>Juin</c:v>
                </c:pt>
                <c:pt idx="6">
                  <c:v>Juil</c:v>
                </c:pt>
                <c:pt idx="7">
                  <c:v>Aout</c:v>
                </c:pt>
                <c:pt idx="8">
                  <c:v>Sep</c:v>
                </c:pt>
                <c:pt idx="9">
                  <c:v>Oct</c:v>
                </c:pt>
                <c:pt idx="10">
                  <c:v>Dec</c:v>
                </c:pt>
              </c:strCache>
            </c:strRef>
          </c:cat>
          <c:val>
            <c:numRef>
              <c:f>Feuil1!$C$2:$C$12</c:f>
              <c:numCache>
                <c:formatCode>General</c:formatCode>
                <c:ptCount val="11"/>
                <c:pt idx="0">
                  <c:v>2956</c:v>
                </c:pt>
                <c:pt idx="1">
                  <c:v>2565</c:v>
                </c:pt>
                <c:pt idx="2">
                  <c:v>2221</c:v>
                </c:pt>
                <c:pt idx="3">
                  <c:v>2786</c:v>
                </c:pt>
                <c:pt idx="4">
                  <c:v>2882</c:v>
                </c:pt>
                <c:pt idx="5">
                  <c:v>3120</c:v>
                </c:pt>
                <c:pt idx="6">
                  <c:v>3862</c:v>
                </c:pt>
                <c:pt idx="7">
                  <c:v>3498</c:v>
                </c:pt>
                <c:pt idx="8">
                  <c:v>3051</c:v>
                </c:pt>
                <c:pt idx="9">
                  <c:v>2414</c:v>
                </c:pt>
                <c:pt idx="10">
                  <c:v>2354</c:v>
                </c:pt>
              </c:numCache>
            </c:numRef>
          </c:val>
          <c:extLst xmlns:c16r2="http://schemas.microsoft.com/office/drawing/2015/06/chart">
            <c:ext xmlns:c16="http://schemas.microsoft.com/office/drawing/2014/chart" uri="{C3380CC4-5D6E-409C-BE32-E72D297353CC}">
              <c16:uniqueId val="{00000001-70F0-43E0-8AAC-BE372BFFF8D8}"/>
            </c:ext>
          </c:extLst>
        </c:ser>
        <c:dLbls/>
        <c:gapWidth val="75"/>
        <c:axId val="128176512"/>
        <c:axId val="128178432"/>
      </c:barChart>
      <c:catAx>
        <c:axId val="128176512"/>
        <c:scaling>
          <c:orientation val="minMax"/>
        </c:scaling>
        <c:axPos val="b"/>
        <c:numFmt formatCode="General" sourceLinked="0"/>
        <c:majorTickMark val="none"/>
        <c:tickLblPos val="nextTo"/>
        <c:crossAx val="128178432"/>
        <c:crosses val="autoZero"/>
        <c:auto val="1"/>
        <c:lblAlgn val="ctr"/>
        <c:lblOffset val="100"/>
      </c:catAx>
      <c:valAx>
        <c:axId val="128178432"/>
        <c:scaling>
          <c:orientation val="minMax"/>
        </c:scaling>
        <c:axPos val="l"/>
        <c:numFmt formatCode="General" sourceLinked="1"/>
        <c:majorTickMark val="none"/>
        <c:tickLblPos val="nextTo"/>
        <c:crossAx val="128176512"/>
        <c:crosses val="autoZero"/>
        <c:crossBetween val="between"/>
      </c:valAx>
    </c:plotArea>
    <c:legend>
      <c:legendPos val="b"/>
      <c:layout/>
    </c:legend>
    <c:plotVisOnly val="1"/>
    <c:dispBlanksAs val="gap"/>
  </c:chart>
  <c:txPr>
    <a:bodyPr/>
    <a:lstStyle/>
    <a:p>
      <a:pPr>
        <a:defRPr sz="1800"/>
      </a:pPr>
      <a:endParaRPr lang="fr-FR"/>
    </a:p>
  </c:txPr>
</c:chartSpace>
</file>

<file path=ppt/charts/chart2.xml><?xml version="1.0" encoding="utf-8"?>
<c:chartSpace xmlns:c="http://schemas.openxmlformats.org/drawingml/2006/chart" xmlns:a="http://schemas.openxmlformats.org/drawingml/2006/main" xmlns:r="http://schemas.openxmlformats.org/officeDocument/2006/relationships">
  <c:lang val="fr-FR"/>
  <c:style val="26"/>
  <c:chart>
    <c:autoTitleDeleted val="1"/>
    <c:view3D>
      <c:perspective val="30"/>
    </c:view3D>
    <c:plotArea>
      <c:layout/>
      <c:bar3DChart>
        <c:barDir val="col"/>
        <c:grouping val="stacked"/>
        <c:ser>
          <c:idx val="0"/>
          <c:order val="0"/>
          <c:tx>
            <c:strRef>
              <c:f>Feuil1!$B$1</c:f>
              <c:strCache>
                <c:ptCount val="1"/>
                <c:pt idx="0">
                  <c:v>Ventes</c:v>
                </c:pt>
              </c:strCache>
            </c:strRef>
          </c:tx>
          <c:dPt>
            <c:idx val="1"/>
            <c:spPr>
              <a:solidFill>
                <a:schemeClr val="accent6"/>
              </a:solidFill>
              <a:ln w="25400" cap="flat" cmpd="sng" algn="ctr">
                <a:solidFill>
                  <a:schemeClr val="accent6">
                    <a:shade val="50000"/>
                  </a:schemeClr>
                </a:solidFill>
                <a:prstDash val="solid"/>
              </a:ln>
              <a:effectLst/>
            </c:spPr>
            <c:extLst xmlns:c16r2="http://schemas.microsoft.com/office/drawing/2015/06/chart">
              <c:ext xmlns:c16="http://schemas.microsoft.com/office/drawing/2014/chart" uri="{C3380CC4-5D6E-409C-BE32-E72D297353CC}">
                <c16:uniqueId val="{00000000-56D3-41C0-BA1B-9666858CBD8B}"/>
              </c:ext>
            </c:extLst>
          </c:dPt>
          <c:dPt>
            <c:idx val="2"/>
            <c:spPr>
              <a:solidFill>
                <a:srgbClr val="FFFF00"/>
              </a:solidFill>
            </c:spPr>
            <c:extLst xmlns:c16r2="http://schemas.microsoft.com/office/drawing/2015/06/chart">
              <c:ext xmlns:c16="http://schemas.microsoft.com/office/drawing/2014/chart" uri="{C3380CC4-5D6E-409C-BE32-E72D297353CC}">
                <c16:uniqueId val="{00000001-56D3-41C0-BA1B-9666858CBD8B}"/>
              </c:ext>
            </c:extLst>
          </c:dPt>
          <c:dPt>
            <c:idx val="3"/>
            <c:spPr>
              <a:solidFill>
                <a:schemeClr val="accent2"/>
              </a:solidFill>
              <a:ln w="25400" cap="flat" cmpd="sng" algn="ctr">
                <a:solidFill>
                  <a:schemeClr val="accent2">
                    <a:shade val="50000"/>
                  </a:schemeClr>
                </a:solidFill>
                <a:prstDash val="solid"/>
              </a:ln>
              <a:effectLst/>
            </c:spPr>
            <c:extLst xmlns:c16r2="http://schemas.microsoft.com/office/drawing/2015/06/chart">
              <c:ext xmlns:c16="http://schemas.microsoft.com/office/drawing/2014/chart" uri="{C3380CC4-5D6E-409C-BE32-E72D297353CC}">
                <c16:uniqueId val="{00000002-56D3-41C0-BA1B-9666858CBD8B}"/>
              </c:ext>
            </c:extLst>
          </c:dPt>
          <c:dLbls>
            <c:dLbl>
              <c:idx val="0"/>
              <c:layout>
                <c:manualLayout>
                  <c:x val="0"/>
                  <c:y val="-0.11757952820057034"/>
                </c:manualLayout>
              </c:layout>
              <c:tx>
                <c:rich>
                  <a:bodyPr/>
                  <a:lstStyle/>
                  <a:p>
                    <a:r>
                      <a:rPr lang="en-US" sz="1200" b="1" dirty="0">
                        <a:solidFill>
                          <a:schemeClr val="tx1"/>
                        </a:solidFill>
                      </a:rPr>
                      <a:t>7</a:t>
                    </a:r>
                    <a:r>
                      <a:rPr lang="en-US" sz="1400" b="1" dirty="0"/>
                      <a:t>,74</a:t>
                    </a:r>
                    <a:r>
                      <a:rPr lang="en-US" b="1" dirty="0"/>
                      <a:t>%</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3-56D3-41C0-BA1B-9666858CBD8B}"/>
                </c:ext>
              </c:extLst>
            </c:dLbl>
            <c:dLbl>
              <c:idx val="1"/>
              <c:layout>
                <c:manualLayout>
                  <c:x val="-1.6014819491601127E-2"/>
                  <c:y val="-0.24886399317440694"/>
                </c:manualLayout>
              </c:layout>
              <c:tx>
                <c:rich>
                  <a:bodyPr/>
                  <a:lstStyle/>
                  <a:p>
                    <a:r>
                      <a:rPr lang="en-US" sz="1200" b="1" dirty="0">
                        <a:solidFill>
                          <a:schemeClr val="tx1"/>
                        </a:solidFill>
                      </a:rPr>
                      <a:t>2</a:t>
                    </a:r>
                    <a:r>
                      <a:rPr lang="en-US" dirty="0"/>
                      <a:t>8,60%</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56D3-41C0-BA1B-9666858CBD8B}"/>
                </c:ext>
              </c:extLst>
            </c:dLbl>
            <c:dLbl>
              <c:idx val="2"/>
              <c:layout>
                <c:manualLayout>
                  <c:x val="-1.2705823502438623E-2"/>
                  <c:y val="-0.19898109611752546"/>
                </c:manualLayout>
              </c:layout>
              <c:tx>
                <c:rich>
                  <a:bodyPr/>
                  <a:lstStyle/>
                  <a:p>
                    <a:r>
                      <a:rPr lang="en-US" sz="1200" b="1" dirty="0">
                        <a:solidFill>
                          <a:schemeClr val="tx1"/>
                        </a:solidFill>
                      </a:rPr>
                      <a:t>1</a:t>
                    </a:r>
                    <a:r>
                      <a:rPr lang="en-US" sz="1400" b="1" dirty="0"/>
                      <a:t>7,49 %</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56D3-41C0-BA1B-9666858CBD8B}"/>
                </c:ext>
              </c:extLst>
            </c:dLbl>
            <c:dLbl>
              <c:idx val="3"/>
              <c:layout>
                <c:manualLayout>
                  <c:x val="1.6941098003251494E-2"/>
                  <c:y val="-0.20802531912408592"/>
                </c:manualLayout>
              </c:layout>
              <c:tx>
                <c:rich>
                  <a:bodyPr/>
                  <a:lstStyle/>
                  <a:p>
                    <a:r>
                      <a:rPr lang="en-US" b="1" dirty="0">
                        <a:solidFill>
                          <a:schemeClr val="tx1"/>
                        </a:solidFill>
                      </a:rPr>
                      <a:t>3</a:t>
                    </a:r>
                    <a:r>
                      <a:rPr lang="en-US" dirty="0"/>
                      <a:t>8,34%</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56D3-41C0-BA1B-9666858CBD8B}"/>
                </c:ext>
              </c:extLst>
            </c:dLbl>
            <c:dLbl>
              <c:idx val="4"/>
              <c:layout>
                <c:manualLayout>
                  <c:x val="1.2705823502438623E-2"/>
                  <c:y val="-0.11757952820057034"/>
                </c:manualLayout>
              </c:layout>
              <c:tx>
                <c:rich>
                  <a:bodyPr/>
                  <a:lstStyle/>
                  <a:p>
                    <a:r>
                      <a:rPr lang="en-US" b="1" dirty="0">
                        <a:solidFill>
                          <a:schemeClr val="tx1"/>
                        </a:solidFill>
                      </a:rPr>
                      <a:t>8</a:t>
                    </a:r>
                    <a:r>
                      <a:rPr lang="en-US" dirty="0"/>
                      <a:t>,11%</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4-56D3-41C0-BA1B-9666858CBD8B}"/>
                </c:ext>
              </c:extLst>
            </c:dLbl>
            <c:spPr>
              <a:noFill/>
              <a:ln>
                <a:noFill/>
              </a:ln>
              <a:effectLst/>
            </c:spPr>
            <c:txPr>
              <a:bodyPr/>
              <a:lstStyle/>
              <a:p>
                <a:pPr>
                  <a:defRPr b="1">
                    <a:solidFill>
                      <a:schemeClr val="tx1"/>
                    </a:solidFill>
                  </a:defRPr>
                </a:pPr>
                <a:endParaRPr lang="fr-FR"/>
              </a:p>
            </c:txPr>
            <c:showVal val="1"/>
            <c:extLst xmlns:c16r2="http://schemas.microsoft.com/office/drawing/2015/06/chart">
              <c:ext xmlns:c15="http://schemas.microsoft.com/office/drawing/2012/chart" uri="{CE6537A1-D6FC-4f65-9D91-7224C49458BB}">
                <c15:showLeaderLines val="0"/>
              </c:ext>
            </c:extLst>
          </c:dLbls>
          <c:cat>
            <c:strRef>
              <c:f>Feuil1!$A$2:$A$6</c:f>
              <c:strCache>
                <c:ptCount val="5"/>
                <c:pt idx="0">
                  <c:v>entre 0 et 3 ans </c:v>
                </c:pt>
                <c:pt idx="1">
                  <c:v>entre 4 et 14 ans </c:v>
                </c:pt>
                <c:pt idx="2">
                  <c:v>entre 15 et 25 ans </c:v>
                </c:pt>
                <c:pt idx="3">
                  <c:v>entre 26 et 59 ans </c:v>
                </c:pt>
                <c:pt idx="4">
                  <c:v>60 ans et plus </c:v>
                </c:pt>
              </c:strCache>
            </c:strRef>
          </c:cat>
          <c:val>
            <c:numRef>
              <c:f>Feuil1!$B$2:$B$6</c:f>
              <c:numCache>
                <c:formatCode>General</c:formatCode>
                <c:ptCount val="5"/>
                <c:pt idx="0">
                  <c:v>85</c:v>
                </c:pt>
                <c:pt idx="1">
                  <c:v>314</c:v>
                </c:pt>
                <c:pt idx="2">
                  <c:v>192</c:v>
                </c:pt>
                <c:pt idx="3">
                  <c:v>421</c:v>
                </c:pt>
                <c:pt idx="4">
                  <c:v>89</c:v>
                </c:pt>
              </c:numCache>
            </c:numRef>
          </c:val>
          <c:extLst xmlns:c16r2="http://schemas.microsoft.com/office/drawing/2015/06/chart">
            <c:ext xmlns:c16="http://schemas.microsoft.com/office/drawing/2014/chart" uri="{C3380CC4-5D6E-409C-BE32-E72D297353CC}">
              <c16:uniqueId val="{00000005-56D3-41C0-BA1B-9666858CBD8B}"/>
            </c:ext>
          </c:extLst>
        </c:ser>
        <c:ser>
          <c:idx val="1"/>
          <c:order val="1"/>
          <c:tx>
            <c:strRef>
              <c:f>Feuil1!$C$1</c:f>
              <c:strCache>
                <c:ptCount val="1"/>
                <c:pt idx="0">
                  <c:v>Colonne1</c:v>
                </c:pt>
              </c:strCache>
            </c:strRef>
          </c:tx>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Feuil1!$A$2:$A$6</c:f>
              <c:strCache>
                <c:ptCount val="5"/>
                <c:pt idx="0">
                  <c:v>entre 0 et 3 ans </c:v>
                </c:pt>
                <c:pt idx="1">
                  <c:v>entre 4 et 14 ans </c:v>
                </c:pt>
                <c:pt idx="2">
                  <c:v>entre 15 et 25 ans </c:v>
                </c:pt>
                <c:pt idx="3">
                  <c:v>entre 26 et 59 ans </c:v>
                </c:pt>
                <c:pt idx="4">
                  <c:v>60 ans et plus </c:v>
                </c:pt>
              </c:strCache>
            </c:strRef>
          </c:cat>
          <c:val>
            <c:numRef>
              <c:f>Feuil1!$C$2:$C$6</c:f>
              <c:numCache>
                <c:formatCode>General</c:formatCode>
                <c:ptCount val="5"/>
              </c:numCache>
            </c:numRef>
          </c:val>
          <c:extLst xmlns:c16r2="http://schemas.microsoft.com/office/drawing/2015/06/chart">
            <c:ext xmlns:c16="http://schemas.microsoft.com/office/drawing/2014/chart" uri="{C3380CC4-5D6E-409C-BE32-E72D297353CC}">
              <c16:uniqueId val="{00000006-56D3-41C0-BA1B-9666858CBD8B}"/>
            </c:ext>
          </c:extLst>
        </c:ser>
        <c:dLbls/>
        <c:gapWidth val="100"/>
        <c:shape val="cylinder"/>
        <c:axId val="93648000"/>
        <c:axId val="93649536"/>
        <c:axId val="0"/>
      </c:bar3DChart>
      <c:catAx>
        <c:axId val="93648000"/>
        <c:scaling>
          <c:orientation val="minMax"/>
        </c:scaling>
        <c:axPos val="b"/>
        <c:numFmt formatCode="General" sourceLinked="0"/>
        <c:tickLblPos val="nextTo"/>
        <c:spPr>
          <a:ln>
            <a:solidFill>
              <a:srgbClr val="00B0F0"/>
            </a:solidFill>
          </a:ln>
        </c:spPr>
        <c:txPr>
          <a:bodyPr/>
          <a:lstStyle/>
          <a:p>
            <a:pPr>
              <a:defRPr>
                <a:solidFill>
                  <a:schemeClr val="tx1"/>
                </a:solidFill>
              </a:defRPr>
            </a:pPr>
            <a:endParaRPr lang="fr-FR"/>
          </a:p>
        </c:txPr>
        <c:crossAx val="93649536"/>
        <c:crosses val="autoZero"/>
        <c:auto val="1"/>
        <c:lblAlgn val="ctr"/>
        <c:lblOffset val="100"/>
      </c:catAx>
      <c:valAx>
        <c:axId val="93649536"/>
        <c:scaling>
          <c:orientation val="minMax"/>
        </c:scaling>
        <c:axPos val="l"/>
        <c:majorGridlines/>
        <c:numFmt formatCode="General" sourceLinked="1"/>
        <c:tickLblPos val="nextTo"/>
        <c:crossAx val="93648000"/>
        <c:crosses val="autoZero"/>
        <c:crossBetween val="between"/>
      </c:valAx>
    </c:plotArea>
    <c:plotVisOnly val="1"/>
    <c:dispBlanksAs val="gap"/>
  </c:chart>
  <c:spPr>
    <a:solidFill>
      <a:schemeClr val="accent3"/>
    </a:solidFill>
    <a:ln w="25400" cap="flat" cmpd="sng" algn="ctr">
      <a:solidFill>
        <a:schemeClr val="accent3">
          <a:shade val="50000"/>
        </a:schemeClr>
      </a:solidFill>
      <a:prstDash val="solid"/>
    </a:ln>
    <a:effectLst/>
  </c:spPr>
  <c:txPr>
    <a:bodyPr/>
    <a:lstStyle/>
    <a:p>
      <a:pPr>
        <a:defRPr>
          <a:solidFill>
            <a:schemeClr val="lt1"/>
          </a:solidFill>
          <a:latin typeface="+mn-lt"/>
          <a:ea typeface="+mn-ea"/>
          <a:cs typeface="+mn-cs"/>
        </a:defRPr>
      </a:pPr>
      <a:endParaRPr lang="fr-FR"/>
    </a:p>
  </c:txPr>
  <c:userShapes r:id="rId1"/>
</c:chartSpace>
</file>

<file path=ppt/charts/chart3.xml><?xml version="1.0" encoding="utf-8"?>
<c:chartSpace xmlns:c="http://schemas.openxmlformats.org/drawingml/2006/chart" xmlns:a="http://schemas.openxmlformats.org/drawingml/2006/main" xmlns:r="http://schemas.openxmlformats.org/officeDocument/2006/relationships">
  <c:lang val="fr-FR"/>
  <c:style val="26"/>
  <c:chart>
    <c:title>
      <c:tx>
        <c:rich>
          <a:bodyPr/>
          <a:lstStyle/>
          <a:p>
            <a:pPr>
              <a:defRPr/>
            </a:pPr>
            <a:r>
              <a:rPr lang="en-US" dirty="0"/>
              <a:t>Compositions des </a:t>
            </a:r>
            <a:r>
              <a:rPr lang="en-US" dirty="0" err="1"/>
              <a:t>familles</a:t>
            </a:r>
            <a:endParaRPr lang="en-US" dirty="0"/>
          </a:p>
        </c:rich>
      </c:tx>
      <c:layout>
        <c:manualLayout>
          <c:xMode val="edge"/>
          <c:yMode val="edge"/>
          <c:x val="0.14535309084898429"/>
          <c:y val="2.7232610493100964E-2"/>
        </c:manualLayout>
      </c:layout>
    </c:title>
    <c:plotArea>
      <c:layout/>
      <c:pieChart>
        <c:varyColors val="1"/>
        <c:ser>
          <c:idx val="0"/>
          <c:order val="0"/>
          <c:tx>
            <c:strRef>
              <c:f>Feuil1!$B$1</c:f>
              <c:strCache>
                <c:ptCount val="1"/>
                <c:pt idx="0">
                  <c:v>Ventes</c:v>
                </c:pt>
              </c:strCache>
            </c:strRef>
          </c:tx>
          <c:dLbls>
            <c:spPr>
              <a:noFill/>
              <a:ln>
                <a:noFill/>
              </a:ln>
              <a:effectLst/>
            </c:spPr>
            <c:showPercent val="1"/>
            <c:showLeaderLines val="1"/>
            <c:extLst xmlns:c16r2="http://schemas.microsoft.com/office/drawing/2015/06/chart">
              <c:ext xmlns:c15="http://schemas.microsoft.com/office/drawing/2012/chart" uri="{CE6537A1-D6FC-4f65-9D91-7224C49458BB}"/>
            </c:extLst>
          </c:dLbls>
          <c:cat>
            <c:strRef>
              <c:f>Feuil1!$A$2:$A$5</c:f>
              <c:strCache>
                <c:ptCount val="4"/>
                <c:pt idx="0">
                  <c:v>Couples avec enfants </c:v>
                </c:pt>
                <c:pt idx="1">
                  <c:v>Personnes seules avec enfants </c:v>
                </c:pt>
                <c:pt idx="2">
                  <c:v>Personnes seules sans enfants </c:v>
                </c:pt>
                <c:pt idx="3">
                  <c:v>couples sans enfants </c:v>
                </c:pt>
              </c:strCache>
            </c:strRef>
          </c:cat>
          <c:val>
            <c:numRef>
              <c:f>Feuil1!$B$2:$B$5</c:f>
              <c:numCache>
                <c:formatCode>General</c:formatCode>
                <c:ptCount val="4"/>
                <c:pt idx="0">
                  <c:v>23.86</c:v>
                </c:pt>
                <c:pt idx="1">
                  <c:v>37.590000000000003</c:v>
                </c:pt>
                <c:pt idx="2">
                  <c:v>35.660000000000011</c:v>
                </c:pt>
                <c:pt idx="3">
                  <c:v>2.8899999999999997</c:v>
                </c:pt>
              </c:numCache>
            </c:numRef>
          </c:val>
          <c:extLst xmlns:c16r2="http://schemas.microsoft.com/office/drawing/2015/06/chart">
            <c:ext xmlns:c16="http://schemas.microsoft.com/office/drawing/2014/chart" uri="{C3380CC4-5D6E-409C-BE32-E72D297353CC}">
              <c16:uniqueId val="{00000000-DAE2-4787-AEC6-CAABA093EEE7}"/>
            </c:ext>
          </c:extLst>
        </c:ser>
        <c:dLbls>
          <c:showPercent val="1"/>
        </c:dLbls>
        <c:firstSliceAng val="0"/>
      </c:pieChart>
    </c:plotArea>
    <c:legend>
      <c:legendPos val="r"/>
      <c:layout>
        <c:manualLayout>
          <c:xMode val="edge"/>
          <c:yMode val="edge"/>
          <c:x val="0.63261842744933661"/>
          <c:y val="0.24009898371080488"/>
          <c:w val="0.34468268020894965"/>
          <c:h val="0.75990101628919771"/>
        </c:manualLayout>
      </c:layout>
      <c:txPr>
        <a:bodyPr/>
        <a:lstStyle/>
        <a:p>
          <a:pPr>
            <a:defRPr sz="1100" b="1"/>
          </a:pPr>
          <a:endParaRPr lang="fr-FR"/>
        </a:p>
      </c:txPr>
    </c:legend>
    <c:plotVisOnly val="1"/>
    <c:dispBlanksAs val="zero"/>
  </c:chart>
  <c:spPr>
    <a:solidFill>
      <a:srgbClr val="FFC000"/>
    </a:solidFill>
  </c:spPr>
  <c:txPr>
    <a:bodyPr/>
    <a:lstStyle/>
    <a:p>
      <a:pPr>
        <a:defRPr sz="1800"/>
      </a:pPr>
      <a:endParaRPr lang="fr-FR"/>
    </a:p>
  </c:txPr>
</c:chartSpace>
</file>

<file path=ppt/charts/chart4.xml><?xml version="1.0" encoding="utf-8"?>
<c:chartSpace xmlns:c="http://schemas.openxmlformats.org/drawingml/2006/chart" xmlns:a="http://schemas.openxmlformats.org/drawingml/2006/main" xmlns:r="http://schemas.openxmlformats.org/officeDocument/2006/relationships">
  <c:lang val="fr-FR"/>
  <c:style val="26"/>
  <c:chart>
    <c:title>
      <c:tx>
        <c:rich>
          <a:bodyPr/>
          <a:lstStyle/>
          <a:p>
            <a:pPr>
              <a:defRPr>
                <a:solidFill>
                  <a:schemeClr val="tx1"/>
                </a:solidFill>
              </a:defRPr>
            </a:pPr>
            <a:r>
              <a:rPr lang="en-US">
                <a:solidFill>
                  <a:schemeClr val="tx1"/>
                </a:solidFill>
              </a:rPr>
              <a:t>RAV des bénéficiares</a:t>
            </a:r>
          </a:p>
        </c:rich>
      </c:tx>
      <c:layout/>
    </c:title>
    <c:plotArea>
      <c:layout/>
      <c:pieChart>
        <c:varyColors val="1"/>
        <c:ser>
          <c:idx val="0"/>
          <c:order val="0"/>
          <c:tx>
            <c:strRef>
              <c:f>Feuil1!$B$1</c:f>
              <c:strCache>
                <c:ptCount val="1"/>
                <c:pt idx="0">
                  <c:v>Ventes</c:v>
                </c:pt>
              </c:strCache>
            </c:strRef>
          </c:tx>
          <c:dLbls>
            <c:spPr>
              <a:noFill/>
              <a:ln>
                <a:noFill/>
              </a:ln>
              <a:effectLst/>
            </c:spPr>
            <c:showPercent val="1"/>
            <c:showLeaderLines val="1"/>
            <c:extLst xmlns:c16r2="http://schemas.microsoft.com/office/drawing/2015/06/chart">
              <c:ext xmlns:c15="http://schemas.microsoft.com/office/drawing/2012/chart" uri="{CE6537A1-D6FC-4f65-9D91-7224C49458BB}"/>
            </c:extLst>
          </c:dLbls>
          <c:cat>
            <c:strRef>
              <c:f>Feuil1!$A$2:$A$5</c:f>
              <c:strCache>
                <c:ptCount val="4"/>
                <c:pt idx="0">
                  <c:v>RAV - 3</c:v>
                </c:pt>
                <c:pt idx="1">
                  <c:v>RAV  3 -5</c:v>
                </c:pt>
                <c:pt idx="2">
                  <c:v>RAV 5-8</c:v>
                </c:pt>
                <c:pt idx="3">
                  <c:v>RAV 8-10</c:v>
                </c:pt>
              </c:strCache>
            </c:strRef>
          </c:cat>
          <c:val>
            <c:numRef>
              <c:f>Feuil1!$B$2:$B$5</c:f>
              <c:numCache>
                <c:formatCode>0.00%</c:formatCode>
                <c:ptCount val="4"/>
                <c:pt idx="0">
                  <c:v>0.45429999999999998</c:v>
                </c:pt>
                <c:pt idx="1">
                  <c:v>0.21160000000000001</c:v>
                </c:pt>
                <c:pt idx="2">
                  <c:v>0.22720000000000001</c:v>
                </c:pt>
                <c:pt idx="3">
                  <c:v>0.10690000000000002</c:v>
                </c:pt>
              </c:numCache>
            </c:numRef>
          </c:val>
          <c:extLst xmlns:c16r2="http://schemas.microsoft.com/office/drawing/2015/06/chart">
            <c:ext xmlns:c16="http://schemas.microsoft.com/office/drawing/2014/chart" uri="{C3380CC4-5D6E-409C-BE32-E72D297353CC}">
              <c16:uniqueId val="{00000000-9AB2-465C-BC19-BD7576E05B34}"/>
            </c:ext>
          </c:extLst>
        </c:ser>
        <c:dLbls>
          <c:showPercent val="1"/>
        </c:dLbls>
        <c:firstSliceAng val="0"/>
      </c:pieChart>
    </c:plotArea>
    <c:legend>
      <c:legendPos val="r"/>
      <c:layout>
        <c:manualLayout>
          <c:xMode val="edge"/>
          <c:yMode val="edge"/>
          <c:x val="0.65026941450950126"/>
          <c:y val="0.25659716671047389"/>
          <c:w val="0.21647378686318799"/>
          <c:h val="0.63893510477155668"/>
        </c:manualLayout>
      </c:layout>
      <c:txPr>
        <a:bodyPr/>
        <a:lstStyle/>
        <a:p>
          <a:pPr>
            <a:defRPr b="1"/>
          </a:pPr>
          <a:endParaRPr lang="fr-FR"/>
        </a:p>
      </c:txPr>
    </c:legend>
    <c:plotVisOnly val="1"/>
    <c:dispBlanksAs val="zero"/>
  </c:chart>
  <c:spPr>
    <a:solidFill>
      <a:schemeClr val="accent3"/>
    </a:solidFill>
    <a:ln w="25400" cap="flat" cmpd="sng" algn="ctr">
      <a:solidFill>
        <a:schemeClr val="accent3">
          <a:shade val="50000"/>
        </a:schemeClr>
      </a:solidFill>
      <a:prstDash val="solid"/>
    </a:ln>
    <a:effectLst/>
  </c:spPr>
  <c:txPr>
    <a:bodyPr/>
    <a:lstStyle/>
    <a:p>
      <a:pPr>
        <a:defRPr>
          <a:solidFill>
            <a:schemeClr val="lt1"/>
          </a:solidFill>
          <a:latin typeface="+mn-lt"/>
          <a:ea typeface="+mn-ea"/>
          <a:cs typeface="+mn-cs"/>
        </a:defRPr>
      </a:pPr>
      <a:endParaRPr lang="fr-FR"/>
    </a:p>
  </c:txPr>
</c:chartSpace>
</file>

<file path=ppt/charts/chart5.xml><?xml version="1.0" encoding="utf-8"?>
<c:chartSpace xmlns:c="http://schemas.openxmlformats.org/drawingml/2006/chart" xmlns:a="http://schemas.openxmlformats.org/drawingml/2006/main" xmlns:r="http://schemas.openxmlformats.org/officeDocument/2006/relationships">
  <c:lang val="fr-FR"/>
  <c:style val="28"/>
  <c:chart>
    <c:autoTitleDeleted val="1"/>
    <c:plotArea>
      <c:layout>
        <c:manualLayout>
          <c:layoutTarget val="inner"/>
          <c:xMode val="edge"/>
          <c:yMode val="edge"/>
          <c:x val="0.11956065339145323"/>
          <c:y val="0.38152546378177715"/>
          <c:w val="0.76087869321709511"/>
          <c:h val="0.55233609861435451"/>
        </c:manualLayout>
      </c:layout>
      <c:barChart>
        <c:barDir val="col"/>
        <c:grouping val="stacked"/>
        <c:ser>
          <c:idx val="0"/>
          <c:order val="0"/>
          <c:tx>
            <c:strRef>
              <c:f>Feuil1!$B$1</c:f>
              <c:strCache>
                <c:ptCount val="1"/>
                <c:pt idx="0">
                  <c:v>Ventes</c:v>
                </c:pt>
              </c:strCache>
            </c:strRef>
          </c:tx>
          <c:spPr>
            <a:solidFill>
              <a:schemeClr val="accent3"/>
            </a:solidFill>
            <a:ln w="25400" cap="flat" cmpd="sng" algn="ctr">
              <a:solidFill>
                <a:schemeClr val="accent3">
                  <a:shade val="50000"/>
                </a:schemeClr>
              </a:solidFill>
              <a:prstDash val="solid"/>
            </a:ln>
            <a:effectLst/>
          </c:spPr>
          <c:dPt>
            <c:idx val="1"/>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0-AFE2-4B61-A546-DC0740C04946}"/>
              </c:ext>
            </c:extLst>
          </c:dPt>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Feuil1!$A$2:$A$3</c:f>
              <c:strCache>
                <c:ptCount val="2"/>
                <c:pt idx="0">
                  <c:v>Homme</c:v>
                </c:pt>
                <c:pt idx="1">
                  <c:v>Femme</c:v>
                </c:pt>
              </c:strCache>
            </c:strRef>
          </c:cat>
          <c:val>
            <c:numRef>
              <c:f>Feuil1!$B$2:$B$3</c:f>
              <c:numCache>
                <c:formatCode>0.00%</c:formatCode>
                <c:ptCount val="2"/>
                <c:pt idx="0">
                  <c:v>0.44829999999999998</c:v>
                </c:pt>
                <c:pt idx="1">
                  <c:v>0.55170000000000063</c:v>
                </c:pt>
              </c:numCache>
            </c:numRef>
          </c:val>
          <c:extLst xmlns:c16r2="http://schemas.microsoft.com/office/drawing/2015/06/chart">
            <c:ext xmlns:c16="http://schemas.microsoft.com/office/drawing/2014/chart" uri="{C3380CC4-5D6E-409C-BE32-E72D297353CC}">
              <c16:uniqueId val="{00000001-AFE2-4B61-A546-DC0740C04946}"/>
            </c:ext>
          </c:extLst>
        </c:ser>
        <c:dLbls/>
        <c:gapWidth val="100"/>
        <c:overlap val="100"/>
        <c:axId val="113661440"/>
        <c:axId val="113662976"/>
      </c:barChart>
      <c:catAx>
        <c:axId val="113661440"/>
        <c:scaling>
          <c:orientation val="minMax"/>
        </c:scaling>
        <c:axPos val="b"/>
        <c:numFmt formatCode="General" sourceLinked="0"/>
        <c:tickLblPos val="nextTo"/>
        <c:crossAx val="113662976"/>
        <c:crosses val="autoZero"/>
        <c:auto val="1"/>
        <c:lblAlgn val="ctr"/>
        <c:lblOffset val="100"/>
      </c:catAx>
      <c:valAx>
        <c:axId val="113662976"/>
        <c:scaling>
          <c:orientation val="minMax"/>
        </c:scaling>
        <c:axPos val="l"/>
        <c:majorGridlines/>
        <c:numFmt formatCode="0.00%" sourceLinked="1"/>
        <c:tickLblPos val="nextTo"/>
        <c:crossAx val="113661440"/>
        <c:crosses val="autoZero"/>
        <c:crossBetween val="between"/>
      </c:valAx>
    </c:plotArea>
    <c:legend>
      <c:legendPos val="t"/>
      <c:layout>
        <c:manualLayout>
          <c:xMode val="edge"/>
          <c:yMode val="edge"/>
          <c:x val="0.18726376533142097"/>
          <c:y val="7.1985927577521508E-2"/>
          <c:w val="0.61930405168656488"/>
          <c:h val="0.23550723200067722"/>
        </c:manualLayout>
      </c:layout>
      <c:txPr>
        <a:bodyPr/>
        <a:lstStyle/>
        <a:p>
          <a:pPr>
            <a:defRPr sz="1300"/>
          </a:pPr>
          <a:endParaRPr lang="fr-FR"/>
        </a:p>
      </c:txPr>
    </c:legend>
    <c:plotVisOnly val="1"/>
    <c:dispBlanksAs val="gap"/>
  </c:chart>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txPr>
    <a:bodyPr/>
    <a:lstStyle/>
    <a:p>
      <a:pPr>
        <a:defRPr>
          <a:solidFill>
            <a:schemeClr val="lt1"/>
          </a:solidFill>
          <a:latin typeface="+mn-lt"/>
          <a:ea typeface="+mn-ea"/>
          <a:cs typeface="+mn-cs"/>
        </a:defRPr>
      </a:pPr>
      <a:endParaRPr lang="fr-FR"/>
    </a:p>
  </c:txPr>
</c:chartSpace>
</file>

<file path=ppt/charts/chart6.xml><?xml version="1.0" encoding="utf-8"?>
<c:chartSpace xmlns:c="http://schemas.openxmlformats.org/drawingml/2006/chart" xmlns:a="http://schemas.openxmlformats.org/drawingml/2006/main" xmlns:r="http://schemas.openxmlformats.org/officeDocument/2006/relationships">
  <c:lang val="fr-FR"/>
  <c:style val="26"/>
  <c:chart>
    <c:autoTitleDeleted val="1"/>
    <c:plotArea>
      <c:layout/>
      <c:pieChart>
        <c:varyColors val="1"/>
        <c:ser>
          <c:idx val="0"/>
          <c:order val="0"/>
          <c:tx>
            <c:strRef>
              <c:f>Feuil1!$B$1</c:f>
              <c:strCache>
                <c:ptCount val="1"/>
                <c:pt idx="0">
                  <c:v>Ventes</c:v>
                </c:pt>
              </c:strCache>
            </c:strRef>
          </c:tx>
          <c:dLbls>
            <c:spPr>
              <a:noFill/>
              <a:ln>
                <a:noFill/>
              </a:ln>
              <a:effectLst/>
            </c:spPr>
            <c:showPercent val="1"/>
            <c:showLeaderLines val="1"/>
            <c:extLst xmlns:c16r2="http://schemas.microsoft.com/office/drawing/2015/06/chart">
              <c:ext xmlns:c15="http://schemas.microsoft.com/office/drawing/2012/chart" uri="{CE6537A1-D6FC-4f65-9D91-7224C49458BB}"/>
            </c:extLst>
          </c:dLbls>
          <c:cat>
            <c:strRef>
              <c:f>Feuil1!$A$2:$A$6</c:f>
              <c:strCache>
                <c:ptCount val="5"/>
                <c:pt idx="0">
                  <c:v>Canteleu</c:v>
                </c:pt>
                <c:pt idx="1">
                  <c:v>Hautot sur seine</c:v>
                </c:pt>
                <c:pt idx="2">
                  <c:v>Sahurs</c:v>
                </c:pt>
                <c:pt idx="3">
                  <c:v>Saint Pierre de Manneville</c:v>
                </c:pt>
                <c:pt idx="4">
                  <c:v>Val de la Haye</c:v>
                </c:pt>
              </c:strCache>
            </c:strRef>
          </c:cat>
          <c:val>
            <c:numRef>
              <c:f>Feuil1!$B$2:$B$6</c:f>
              <c:numCache>
                <c:formatCode>General</c:formatCode>
                <c:ptCount val="5"/>
                <c:pt idx="0">
                  <c:v>96.8</c:v>
                </c:pt>
                <c:pt idx="1">
                  <c:v>0</c:v>
                </c:pt>
                <c:pt idx="2">
                  <c:v>1.4</c:v>
                </c:pt>
                <c:pt idx="3">
                  <c:v>1.2</c:v>
                </c:pt>
                <c:pt idx="4">
                  <c:v>20</c:v>
                </c:pt>
              </c:numCache>
            </c:numRef>
          </c:val>
          <c:extLst xmlns:c16r2="http://schemas.microsoft.com/office/drawing/2015/06/chart">
            <c:ext xmlns:c16="http://schemas.microsoft.com/office/drawing/2014/chart" uri="{C3380CC4-5D6E-409C-BE32-E72D297353CC}">
              <c16:uniqueId val="{00000000-2911-4A3B-BC51-EEBB4B20B55F}"/>
            </c:ext>
          </c:extLst>
        </c:ser>
        <c:dLbls>
          <c:showPercent val="1"/>
        </c:dLbls>
        <c:firstSliceAng val="0"/>
      </c:pieChart>
    </c:plotArea>
    <c:legend>
      <c:legendPos val="r"/>
      <c:layout/>
    </c:legend>
    <c:plotVisOnly val="1"/>
    <c:dispBlanksAs val="zero"/>
  </c:chart>
  <c:spPr>
    <a:solidFill>
      <a:schemeClr val="accent3">
        <a:lumMod val="60000"/>
        <a:lumOff val="40000"/>
      </a:schemeClr>
    </a:solidFill>
  </c:spPr>
  <c:txPr>
    <a:bodyPr/>
    <a:lstStyle/>
    <a:p>
      <a:pPr>
        <a:defRPr sz="1800"/>
      </a:pPr>
      <a:endParaRPr lang="fr-FR"/>
    </a:p>
  </c:txPr>
</c:chartSpace>
</file>

<file path=ppt/charts/chart7.xml><?xml version="1.0" encoding="utf-8"?>
<c:chartSpace xmlns:c="http://schemas.openxmlformats.org/drawingml/2006/chart" xmlns:a="http://schemas.openxmlformats.org/drawingml/2006/main" xmlns:r="http://schemas.openxmlformats.org/officeDocument/2006/relationships">
  <c:lang val="fr-FR"/>
  <c:style val="34"/>
  <c:chart>
    <c:autoTitleDeleted val="1"/>
    <c:view3D>
      <c:rotX val="30"/>
      <c:perspective val="30"/>
    </c:view3D>
    <c:plotArea>
      <c:layout>
        <c:manualLayout>
          <c:layoutTarget val="inner"/>
          <c:xMode val="edge"/>
          <c:yMode val="edge"/>
          <c:x val="3.8342790444408775E-2"/>
          <c:y val="0.33650220245056794"/>
          <c:w val="0.40899029511626089"/>
          <c:h val="0.62301023438154701"/>
        </c:manualLayout>
      </c:layout>
      <c:pie3DChart>
        <c:varyColors val="1"/>
        <c:ser>
          <c:idx val="0"/>
          <c:order val="0"/>
          <c:tx>
            <c:strRef>
              <c:f>Feuil1!$B$1</c:f>
              <c:strCache>
                <c:ptCount val="1"/>
                <c:pt idx="0">
                  <c:v>Ventes</c:v>
                </c:pt>
              </c:strCache>
            </c:strRef>
          </c:tx>
          <c:dLbls>
            <c:spPr>
              <a:noFill/>
              <a:ln>
                <a:noFill/>
              </a:ln>
              <a:effectLst/>
            </c:spPr>
            <c:showPercent val="1"/>
            <c:showLeaderLines val="1"/>
            <c:extLst xmlns:c16r2="http://schemas.microsoft.com/office/drawing/2015/06/chart">
              <c:ext xmlns:c15="http://schemas.microsoft.com/office/drawing/2012/chart" uri="{CE6537A1-D6FC-4f65-9D91-7224C49458BB}"/>
            </c:extLst>
          </c:dLbls>
          <c:cat>
            <c:strRef>
              <c:f>Feuil1!$A$2:$A$5</c:f>
              <c:strCache>
                <c:ptCount val="4"/>
                <c:pt idx="0">
                  <c:v>DONS GMS</c:v>
                </c:pt>
                <c:pt idx="1">
                  <c:v>ACHAT CNES ANDES</c:v>
                </c:pt>
                <c:pt idx="2">
                  <c:v>ACHAT B,A</c:v>
                </c:pt>
                <c:pt idx="3">
                  <c:v>ACHAT FONDS PROPORE </c:v>
                </c:pt>
              </c:strCache>
            </c:strRef>
          </c:cat>
          <c:val>
            <c:numRef>
              <c:f>Feuil1!$B$2:$B$5</c:f>
              <c:numCache>
                <c:formatCode>General</c:formatCode>
                <c:ptCount val="4"/>
                <c:pt idx="0">
                  <c:v>83.13</c:v>
                </c:pt>
                <c:pt idx="1">
                  <c:v>4.38</c:v>
                </c:pt>
                <c:pt idx="2">
                  <c:v>3.44</c:v>
                </c:pt>
                <c:pt idx="3">
                  <c:v>5</c:v>
                </c:pt>
              </c:numCache>
            </c:numRef>
          </c:val>
          <c:extLst xmlns:c16r2="http://schemas.microsoft.com/office/drawing/2015/06/chart">
            <c:ext xmlns:c16="http://schemas.microsoft.com/office/drawing/2014/chart" uri="{C3380CC4-5D6E-409C-BE32-E72D297353CC}">
              <c16:uniqueId val="{00000000-33CB-4E83-86BD-064391DBF58C}"/>
            </c:ext>
          </c:extLst>
        </c:ser>
        <c:dLbls>
          <c:showPercent val="1"/>
        </c:dLbls>
      </c:pie3DChart>
    </c:plotArea>
    <c:legend>
      <c:legendPos val="r"/>
      <c:layout>
        <c:manualLayout>
          <c:xMode val="edge"/>
          <c:yMode val="edge"/>
          <c:x val="0.65275103177836236"/>
          <c:y val="0.23404817336874742"/>
          <c:w val="0.26345058882346445"/>
          <c:h val="0.64448913712759681"/>
        </c:manualLayout>
      </c:layout>
      <c:txPr>
        <a:bodyPr/>
        <a:lstStyle/>
        <a:p>
          <a:pPr>
            <a:defRPr sz="800" b="1">
              <a:solidFill>
                <a:schemeClr val="tx1"/>
              </a:solidFill>
            </a:defRPr>
          </a:pPr>
          <a:endParaRPr lang="fr-FR"/>
        </a:p>
      </c:txPr>
    </c:legend>
    <c:plotVisOnly val="1"/>
    <c:dispBlanksAs val="zero"/>
  </c:chart>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c:spPr>
  <c:txPr>
    <a:bodyPr/>
    <a:lstStyle/>
    <a:p>
      <a:pPr>
        <a:defRPr>
          <a:solidFill>
            <a:schemeClr val="lt1"/>
          </a:solidFill>
          <a:latin typeface="+mn-lt"/>
          <a:ea typeface="+mn-ea"/>
          <a:cs typeface="+mn-cs"/>
        </a:defRPr>
      </a:pPr>
      <a:endParaRPr lang="fr-FR"/>
    </a:p>
  </c:txPr>
  <c:userShapes r:id="rId1"/>
</c:chartSpace>
</file>

<file path=ppt/charts/chart8.xml><?xml version="1.0" encoding="utf-8"?>
<c:chartSpace xmlns:c="http://schemas.openxmlformats.org/drawingml/2006/chart" xmlns:a="http://schemas.openxmlformats.org/drawingml/2006/main" xmlns:r="http://schemas.openxmlformats.org/officeDocument/2006/relationships">
  <c:lang val="fr-FR"/>
  <c:chart>
    <c:plotArea>
      <c:layout>
        <c:manualLayout>
          <c:layoutTarget val="inner"/>
          <c:xMode val="edge"/>
          <c:yMode val="edge"/>
          <c:x val="5.0620937951338783E-2"/>
          <c:y val="0.15913698287714051"/>
          <c:w val="0.86076807438062464"/>
          <c:h val="0.76129296337957786"/>
        </c:manualLayout>
      </c:layout>
      <c:barChart>
        <c:barDir val="col"/>
        <c:grouping val="clustered"/>
        <c:ser>
          <c:idx val="0"/>
          <c:order val="0"/>
          <c:tx>
            <c:strRef>
              <c:f>Feuil1!$B$1</c:f>
              <c:strCache>
                <c:ptCount val="1"/>
                <c:pt idx="0">
                  <c:v>2018</c:v>
                </c:pt>
              </c:strCache>
            </c:strRef>
          </c:tx>
          <c:cat>
            <c:strRef>
              <c:f>Feuil1!$A$2:$A$13</c:f>
              <c:strCache>
                <c:ptCount val="12"/>
                <c:pt idx="0">
                  <c:v>Jan</c:v>
                </c:pt>
                <c:pt idx="1">
                  <c:v>Fév</c:v>
                </c:pt>
                <c:pt idx="2">
                  <c:v>Mar</c:v>
                </c:pt>
                <c:pt idx="3">
                  <c:v>Avr</c:v>
                </c:pt>
                <c:pt idx="4">
                  <c:v>Mai</c:v>
                </c:pt>
                <c:pt idx="5">
                  <c:v>Juin</c:v>
                </c:pt>
                <c:pt idx="6">
                  <c:v>Juil</c:v>
                </c:pt>
                <c:pt idx="7">
                  <c:v>Aou</c:v>
                </c:pt>
                <c:pt idx="8">
                  <c:v>Sep</c:v>
                </c:pt>
                <c:pt idx="9">
                  <c:v>Oct</c:v>
                </c:pt>
                <c:pt idx="10">
                  <c:v>Nov</c:v>
                </c:pt>
                <c:pt idx="11">
                  <c:v>Dec</c:v>
                </c:pt>
              </c:strCache>
            </c:strRef>
          </c:cat>
          <c:val>
            <c:numRef>
              <c:f>Feuil1!$B$2:$B$13</c:f>
              <c:numCache>
                <c:formatCode>General</c:formatCode>
                <c:ptCount val="12"/>
                <c:pt idx="0">
                  <c:v>14.083</c:v>
                </c:pt>
                <c:pt idx="1">
                  <c:v>10.862000000000025</c:v>
                </c:pt>
                <c:pt idx="2">
                  <c:v>12.156000000000002</c:v>
                </c:pt>
                <c:pt idx="3">
                  <c:v>11.393000000000002</c:v>
                </c:pt>
                <c:pt idx="4">
                  <c:v>12.113</c:v>
                </c:pt>
                <c:pt idx="5">
                  <c:v>9.7880000000000003</c:v>
                </c:pt>
                <c:pt idx="6">
                  <c:v>9.6489999999999991</c:v>
                </c:pt>
                <c:pt idx="7">
                  <c:v>10.244</c:v>
                </c:pt>
                <c:pt idx="8">
                  <c:v>10.244</c:v>
                </c:pt>
                <c:pt idx="9">
                  <c:v>11.413</c:v>
                </c:pt>
                <c:pt idx="10">
                  <c:v>9.8180000000000014</c:v>
                </c:pt>
                <c:pt idx="11">
                  <c:v>12.933</c:v>
                </c:pt>
              </c:numCache>
            </c:numRef>
          </c:val>
          <c:extLst xmlns:c16r2="http://schemas.microsoft.com/office/drawing/2015/06/chart">
            <c:ext xmlns:c16="http://schemas.microsoft.com/office/drawing/2014/chart" uri="{C3380CC4-5D6E-409C-BE32-E72D297353CC}">
              <c16:uniqueId val="{00000000-1AF6-4679-812C-589881F8DD69}"/>
            </c:ext>
          </c:extLst>
        </c:ser>
        <c:ser>
          <c:idx val="1"/>
          <c:order val="1"/>
          <c:tx>
            <c:strRef>
              <c:f>Feuil1!$C$1</c:f>
              <c:strCache>
                <c:ptCount val="1"/>
                <c:pt idx="0">
                  <c:v>2019</c:v>
                </c:pt>
              </c:strCache>
            </c:strRef>
          </c:tx>
          <c:cat>
            <c:strRef>
              <c:f>Feuil1!$A$2:$A$13</c:f>
              <c:strCache>
                <c:ptCount val="12"/>
                <c:pt idx="0">
                  <c:v>Jan</c:v>
                </c:pt>
                <c:pt idx="1">
                  <c:v>Fév</c:v>
                </c:pt>
                <c:pt idx="2">
                  <c:v>Mar</c:v>
                </c:pt>
                <c:pt idx="3">
                  <c:v>Avr</c:v>
                </c:pt>
                <c:pt idx="4">
                  <c:v>Mai</c:v>
                </c:pt>
                <c:pt idx="5">
                  <c:v>Juin</c:v>
                </c:pt>
                <c:pt idx="6">
                  <c:v>Juil</c:v>
                </c:pt>
                <c:pt idx="7">
                  <c:v>Aou</c:v>
                </c:pt>
                <c:pt idx="8">
                  <c:v>Sep</c:v>
                </c:pt>
                <c:pt idx="9">
                  <c:v>Oct</c:v>
                </c:pt>
                <c:pt idx="10">
                  <c:v>Nov</c:v>
                </c:pt>
                <c:pt idx="11">
                  <c:v>Dec</c:v>
                </c:pt>
              </c:strCache>
            </c:strRef>
          </c:cat>
          <c:val>
            <c:numRef>
              <c:f>Feuil1!$C$2:$C$13</c:f>
              <c:numCache>
                <c:formatCode>General</c:formatCode>
                <c:ptCount val="12"/>
                <c:pt idx="0">
                  <c:v>12.008000000000001</c:v>
                </c:pt>
                <c:pt idx="1">
                  <c:v>9.5310000000000006</c:v>
                </c:pt>
                <c:pt idx="2">
                  <c:v>11.333</c:v>
                </c:pt>
                <c:pt idx="3">
                  <c:v>10.095000000000002</c:v>
                </c:pt>
                <c:pt idx="4">
                  <c:v>11.222</c:v>
                </c:pt>
                <c:pt idx="5">
                  <c:v>11.589</c:v>
                </c:pt>
                <c:pt idx="6">
                  <c:v>3.1949999999999998</c:v>
                </c:pt>
                <c:pt idx="7">
                  <c:v>3.181</c:v>
                </c:pt>
                <c:pt idx="8">
                  <c:v>2.68</c:v>
                </c:pt>
                <c:pt idx="9">
                  <c:v>3.9609999999999999</c:v>
                </c:pt>
                <c:pt idx="10">
                  <c:v>3.2519999999999998</c:v>
                </c:pt>
                <c:pt idx="11">
                  <c:v>3.4969999999999977</c:v>
                </c:pt>
              </c:numCache>
            </c:numRef>
          </c:val>
          <c:extLst xmlns:c16r2="http://schemas.microsoft.com/office/drawing/2015/06/chart">
            <c:ext xmlns:c16="http://schemas.microsoft.com/office/drawing/2014/chart" uri="{C3380CC4-5D6E-409C-BE32-E72D297353CC}">
              <c16:uniqueId val="{00000001-1AF6-4679-812C-589881F8DD69}"/>
            </c:ext>
          </c:extLst>
        </c:ser>
        <c:ser>
          <c:idx val="2"/>
          <c:order val="2"/>
          <c:tx>
            <c:strRef>
              <c:f>Feuil1!$D$1</c:f>
              <c:strCache>
                <c:ptCount val="1"/>
                <c:pt idx="0">
                  <c:v>2020</c:v>
                </c:pt>
              </c:strCache>
            </c:strRef>
          </c:tx>
          <c:cat>
            <c:strRef>
              <c:f>Feuil1!$A$2:$A$13</c:f>
              <c:strCache>
                <c:ptCount val="12"/>
                <c:pt idx="0">
                  <c:v>Jan</c:v>
                </c:pt>
                <c:pt idx="1">
                  <c:v>Fév</c:v>
                </c:pt>
                <c:pt idx="2">
                  <c:v>Mar</c:v>
                </c:pt>
                <c:pt idx="3">
                  <c:v>Avr</c:v>
                </c:pt>
                <c:pt idx="4">
                  <c:v>Mai</c:v>
                </c:pt>
                <c:pt idx="5">
                  <c:v>Juin</c:v>
                </c:pt>
                <c:pt idx="6">
                  <c:v>Juil</c:v>
                </c:pt>
                <c:pt idx="7">
                  <c:v>Aou</c:v>
                </c:pt>
                <c:pt idx="8">
                  <c:v>Sep</c:v>
                </c:pt>
                <c:pt idx="9">
                  <c:v>Oct</c:v>
                </c:pt>
                <c:pt idx="10">
                  <c:v>Nov</c:v>
                </c:pt>
                <c:pt idx="11">
                  <c:v>Dec</c:v>
                </c:pt>
              </c:strCache>
            </c:strRef>
          </c:cat>
          <c:val>
            <c:numRef>
              <c:f>Feuil1!$D$2:$D$13</c:f>
              <c:numCache>
                <c:formatCode>General</c:formatCode>
                <c:ptCount val="12"/>
                <c:pt idx="0">
                  <c:v>2.9559999999999977</c:v>
                </c:pt>
                <c:pt idx="1">
                  <c:v>2.5649999999999999</c:v>
                </c:pt>
                <c:pt idx="2">
                  <c:v>2.2210000000000001</c:v>
                </c:pt>
                <c:pt idx="3">
                  <c:v>2.786</c:v>
                </c:pt>
                <c:pt idx="4">
                  <c:v>2.8819999999999997</c:v>
                </c:pt>
                <c:pt idx="5">
                  <c:v>3.1909999999999998</c:v>
                </c:pt>
                <c:pt idx="6">
                  <c:v>3.8619999999999997</c:v>
                </c:pt>
                <c:pt idx="7">
                  <c:v>3.4979999999999998</c:v>
                </c:pt>
                <c:pt idx="8">
                  <c:v>3.3039999999999998</c:v>
                </c:pt>
                <c:pt idx="9">
                  <c:v>3.0509999999999997</c:v>
                </c:pt>
                <c:pt idx="10">
                  <c:v>2.4139999999999997</c:v>
                </c:pt>
                <c:pt idx="11">
                  <c:v>2.3509999999999978</c:v>
                </c:pt>
              </c:numCache>
            </c:numRef>
          </c:val>
          <c:extLst xmlns:c16r2="http://schemas.microsoft.com/office/drawing/2015/06/chart">
            <c:ext xmlns:c16="http://schemas.microsoft.com/office/drawing/2014/chart" uri="{C3380CC4-5D6E-409C-BE32-E72D297353CC}">
              <c16:uniqueId val="{00000002-1AF6-4679-812C-589881F8DD69}"/>
            </c:ext>
          </c:extLst>
        </c:ser>
        <c:dLbls/>
        <c:axId val="127204352"/>
        <c:axId val="127214336"/>
      </c:barChart>
      <c:catAx>
        <c:axId val="127204352"/>
        <c:scaling>
          <c:orientation val="minMax"/>
        </c:scaling>
        <c:axPos val="b"/>
        <c:numFmt formatCode="General" sourceLinked="1"/>
        <c:tickLblPos val="nextTo"/>
        <c:crossAx val="127214336"/>
        <c:crosses val="autoZero"/>
        <c:auto val="1"/>
        <c:lblAlgn val="ctr"/>
        <c:lblOffset val="100"/>
      </c:catAx>
      <c:valAx>
        <c:axId val="127214336"/>
        <c:scaling>
          <c:orientation val="minMax"/>
        </c:scaling>
        <c:axPos val="l"/>
        <c:majorGridlines/>
        <c:numFmt formatCode="General" sourceLinked="1"/>
        <c:tickLblPos val="nextTo"/>
        <c:crossAx val="127204352"/>
        <c:crosses val="autoZero"/>
        <c:crossBetween val="between"/>
      </c:valAx>
    </c:plotArea>
    <c:legend>
      <c:legendPos val="r"/>
      <c:layout>
        <c:manualLayout>
          <c:xMode val="edge"/>
          <c:yMode val="edge"/>
          <c:x val="0.88361111111111112"/>
          <c:y val="0.20188726409198851"/>
          <c:w val="8.0150139144431143E-2"/>
          <c:h val="0.31426482286998797"/>
        </c:manualLayout>
      </c:layout>
    </c:legend>
    <c:plotVisOnly val="1"/>
    <c:dispBlanksAs val="gap"/>
  </c:chart>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fr-FR"/>
    </a:p>
  </c:txPr>
  <c:userShapes r:id="rId1"/>
</c:chartSpace>
</file>

<file path=ppt/drawings/_rels/drawing1.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cdr:x>
      <cdr:y>0</cdr:y>
    </cdr:from>
    <cdr:to>
      <cdr:x>1</cdr:x>
      <cdr:y>0.1054</cdr:y>
    </cdr:to>
    <cdr:pic>
      <cdr:nvPicPr>
        <cdr:cNvPr id="2" name="chart">
          <a:extLst xmlns:a="http://schemas.openxmlformats.org/drawingml/2006/main">
            <a:ext uri="{FF2B5EF4-FFF2-40B4-BE49-F238E27FC236}">
              <a16:creationId xmlns:a16="http://schemas.microsoft.com/office/drawing/2014/main" xmlns="" id="{EC9B77FE-F83C-418D-A8F5-C496D9F687B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8681" y="-87367"/>
          <a:ext cx="2952328" cy="468933"/>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0.16537</cdr:y>
    </cdr:to>
    <cdr:sp macro="" textlink="">
      <cdr:nvSpPr>
        <cdr:cNvPr id="2" name="Organigramme : Processus 1"/>
        <cdr:cNvSpPr/>
      </cdr:nvSpPr>
      <cdr:spPr>
        <a:xfrm xmlns:a="http://schemas.openxmlformats.org/drawingml/2006/main">
          <a:off x="72008" y="0"/>
          <a:ext cx="5832648" cy="363109"/>
        </a:xfrm>
        <a:prstGeom xmlns:a="http://schemas.openxmlformats.org/drawingml/2006/main" prst="flowChartProcess">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fr-FR" sz="1200" b="1" i="0" dirty="0">
              <a:solidFill>
                <a:schemeClr val="tx1"/>
              </a:solidFill>
              <a:latin typeface="+mn-lt"/>
              <a:ea typeface="+mn-ea"/>
              <a:cs typeface="+mn-cs"/>
            </a:rPr>
            <a:t>Répartition des approvisionnements par fournisseurs</a:t>
          </a:r>
        </a:p>
        <a:p xmlns:a="http://schemas.openxmlformats.org/drawingml/2006/main">
          <a:r>
            <a:rPr lang="fr-FR" sz="1200" b="1" dirty="0"/>
            <a:t/>
          </a:r>
          <a:br>
            <a:rPr lang="fr-FR" sz="1200" b="1" dirty="0"/>
          </a:br>
          <a:endParaRPr lang="fr-FR" sz="12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0.05</cdr:x>
      <cdr:y>0.0225</cdr:y>
    </cdr:from>
    <cdr:to>
      <cdr:x>0.8875</cdr:x>
      <cdr:y>0.135</cdr:y>
    </cdr:to>
    <cdr:sp macro="" textlink="">
      <cdr:nvSpPr>
        <cdr:cNvPr id="2" name="Organigramme : Processus 1"/>
        <cdr:cNvSpPr/>
      </cdr:nvSpPr>
      <cdr:spPr>
        <a:xfrm xmlns:a="http://schemas.openxmlformats.org/drawingml/2006/main">
          <a:off x="288032" y="72008"/>
          <a:ext cx="4824536" cy="360040"/>
        </a:xfrm>
        <a:prstGeom xmlns:a="http://schemas.openxmlformats.org/drawingml/2006/main" prst="flowChartProcess">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fr-FR" dirty="0"/>
            <a:t>Volume des Dons alimentaires Carrefour Barentin  2018,2019,2020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93713"/>
          </a:xfrm>
          <a:prstGeom prst="rect">
            <a:avLst/>
          </a:prstGeom>
        </p:spPr>
        <p:txBody>
          <a:bodyPr vert="horz" lIns="91440" tIns="45720" rIns="91440" bIns="45720" rtlCol="0"/>
          <a:lstStyle>
            <a:lvl1pPr algn="r">
              <a:defRPr sz="1200"/>
            </a:lvl1pPr>
          </a:lstStyle>
          <a:p>
            <a:fld id="{C6B436FD-F502-4798-931A-5B5CA344D2F8}" type="datetimeFigureOut">
              <a:rPr lang="fr-FR" smtClean="0"/>
              <a:pPr/>
              <a:t>14/05/2021</a:t>
            </a:fld>
            <a:endParaRPr lang="fr-FR"/>
          </a:p>
        </p:txBody>
      </p:sp>
      <p:sp>
        <p:nvSpPr>
          <p:cNvPr id="4" name="Espace réservé du pied de page 3"/>
          <p:cNvSpPr>
            <a:spLocks noGrp="1"/>
          </p:cNvSpPr>
          <p:nvPr>
            <p:ph type="ftr" sz="quarter" idx="2"/>
          </p:nvPr>
        </p:nvSpPr>
        <p:spPr>
          <a:xfrm>
            <a:off x="0" y="9378824"/>
            <a:ext cx="29718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9378824"/>
            <a:ext cx="2971800" cy="493713"/>
          </a:xfrm>
          <a:prstGeom prst="rect">
            <a:avLst/>
          </a:prstGeom>
        </p:spPr>
        <p:txBody>
          <a:bodyPr vert="horz" lIns="91440" tIns="45720" rIns="91440" bIns="45720" rtlCol="0" anchor="b"/>
          <a:lstStyle>
            <a:lvl1pPr algn="r">
              <a:defRPr sz="1200"/>
            </a:lvl1pPr>
          </a:lstStyle>
          <a:p>
            <a:fld id="{F3B344D8-F043-43FA-9366-3CF23BF82DF6}" type="slidenum">
              <a:rPr lang="fr-FR" smtClean="0"/>
              <a:pPr/>
              <a:t>‹N°›</a:t>
            </a:fld>
            <a:endParaRPr lang="fr-FR"/>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3713"/>
          </a:xfrm>
          <a:prstGeom prst="rect">
            <a:avLst/>
          </a:prstGeom>
        </p:spPr>
        <p:txBody>
          <a:bodyPr vert="horz" lIns="91440" tIns="45720" rIns="91440" bIns="45720" rtlCol="0"/>
          <a:lstStyle>
            <a:lvl1pPr algn="r">
              <a:defRPr sz="1200"/>
            </a:lvl1pPr>
          </a:lstStyle>
          <a:p>
            <a:fld id="{3E9EEE96-9328-4A5B-AC3A-42BF99FF36BE}" type="datetimeFigureOut">
              <a:rPr lang="fr-FR" smtClean="0"/>
              <a:pPr/>
              <a:t>14/05/2021</a:t>
            </a:fld>
            <a:endParaRPr lang="fr-FR"/>
          </a:p>
        </p:txBody>
      </p:sp>
      <p:sp>
        <p:nvSpPr>
          <p:cNvPr id="4" name="Espace réservé de l'image des diapositives 3"/>
          <p:cNvSpPr>
            <a:spLocks noGrp="1" noRot="1" noChangeAspect="1"/>
          </p:cNvSpPr>
          <p:nvPr>
            <p:ph type="sldImg" idx="2"/>
          </p:nvPr>
        </p:nvSpPr>
        <p:spPr>
          <a:xfrm>
            <a:off x="2041525" y="741363"/>
            <a:ext cx="2774950" cy="37020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690269"/>
            <a:ext cx="5486400" cy="44434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4"/>
            <a:ext cx="2971800" cy="49371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378824"/>
            <a:ext cx="2971800" cy="493713"/>
          </a:xfrm>
          <a:prstGeom prst="rect">
            <a:avLst/>
          </a:prstGeom>
        </p:spPr>
        <p:txBody>
          <a:bodyPr vert="horz" lIns="91440" tIns="45720" rIns="91440" bIns="45720" rtlCol="0" anchor="b"/>
          <a:lstStyle>
            <a:lvl1pPr algn="r">
              <a:defRPr sz="1200"/>
            </a:lvl1pPr>
          </a:lstStyle>
          <a:p>
            <a:fld id="{1D95A712-934C-463C-AC7C-776AC78B7F71}" type="slidenum">
              <a:rPr lang="fr-FR" smtClean="0"/>
              <a:pPr/>
              <a:t>‹N°›</a:t>
            </a:fld>
            <a:endParaRPr lang="fr-FR"/>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41525" y="741363"/>
            <a:ext cx="2774950" cy="3702050"/>
          </a:xfrm>
        </p:spPr>
      </p:sp>
      <p:sp>
        <p:nvSpPr>
          <p:cNvPr id="3" name="Espace réservé des commentaires 2"/>
          <p:cNvSpPr>
            <a:spLocks noGrp="1"/>
          </p:cNvSpPr>
          <p:nvPr>
            <p:ph type="body" idx="1"/>
          </p:nvPr>
        </p:nvSpPr>
        <p:spPr/>
        <p:txBody>
          <a:bodyPr>
            <a:normAutofit/>
          </a:bodyPr>
          <a:lstStyle/>
          <a:p>
            <a:r>
              <a:rPr lang="fr-FR" dirty="0"/>
              <a:t>445 kilos de marchandises sont ramassées par en 2020 contre 900</a:t>
            </a:r>
            <a:r>
              <a:rPr lang="fr-FR" baseline="0" dirty="0"/>
              <a:t> kilos par jour en 2019 </a:t>
            </a:r>
            <a:endParaRPr lang="fr-FR" dirty="0"/>
          </a:p>
        </p:txBody>
      </p:sp>
      <p:sp>
        <p:nvSpPr>
          <p:cNvPr id="4" name="Espace réservé du numéro de diapositive 3"/>
          <p:cNvSpPr>
            <a:spLocks noGrp="1"/>
          </p:cNvSpPr>
          <p:nvPr>
            <p:ph type="sldNum" sz="quarter" idx="10"/>
          </p:nvPr>
        </p:nvSpPr>
        <p:spPr/>
        <p:txBody>
          <a:bodyPr/>
          <a:lstStyle/>
          <a:p>
            <a:fld id="{1D95A712-934C-463C-AC7C-776AC78B7F71}" type="slidenum">
              <a:rPr lang="fr-FR" smtClean="0"/>
              <a:pPr/>
              <a:t>4</a:t>
            </a:fld>
            <a:endParaRPr lang="fr-FR"/>
          </a:p>
        </p:txBody>
      </p:sp>
      <p:sp>
        <p:nvSpPr>
          <p:cNvPr id="5" name="Espace réservé du pied de page 4"/>
          <p:cNvSpPr>
            <a:spLocks noGrp="1"/>
          </p:cNvSpPr>
          <p:nvPr>
            <p:ph type="ftr" sz="quarter" idx="1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41525" y="741363"/>
            <a:ext cx="2774950" cy="370205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95A712-934C-463C-AC7C-776AC78B7F71}" type="slidenum">
              <a:rPr lang="fr-FR" smtClean="0"/>
              <a:pPr/>
              <a:t>5</a:t>
            </a:fld>
            <a:endParaRPr lang="fr-FR"/>
          </a:p>
        </p:txBody>
      </p:sp>
      <p:sp>
        <p:nvSpPr>
          <p:cNvPr id="5" name="Espace réservé du pied de page 4"/>
          <p:cNvSpPr>
            <a:spLocks noGrp="1"/>
          </p:cNvSpPr>
          <p:nvPr>
            <p:ph type="ftr" sz="quarter" idx="1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41525" y="741363"/>
            <a:ext cx="2774950" cy="3702050"/>
          </a:xfrm>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L’épicerie sociale permet aux habitants des communes : Canteleu, </a:t>
            </a:r>
            <a:r>
              <a:rPr kumimoji="0" lang="fr-FR" sz="1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Hautot</a:t>
            </a:r>
            <a:r>
              <a:rPr kumimoji="0" lang="fr-F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 sur Seine, Val de la </a:t>
            </a:r>
            <a:r>
              <a:rPr kumimoji="0" lang="fr-FR" sz="1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Haye,Saint-Pierre</a:t>
            </a:r>
            <a:r>
              <a:rPr kumimoji="0" lang="fr-F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fr-FR" sz="1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Manneville</a:t>
            </a:r>
            <a:r>
              <a:rPr kumimoji="0" lang="fr-F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 et </a:t>
            </a:r>
            <a:r>
              <a:rPr kumimoji="0" lang="fr-FR" sz="1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Sahurs</a:t>
            </a:r>
            <a:r>
              <a:rPr kumimoji="0" lang="fr-F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 de bénéficié d’une aide alimentaire substantielle.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1D95A712-934C-463C-AC7C-776AC78B7F71}" type="slidenum">
              <a:rPr lang="fr-FR" smtClean="0"/>
              <a:pPr/>
              <a:t>7</a:t>
            </a:fld>
            <a:endParaRPr lang="fr-FR"/>
          </a:p>
        </p:txBody>
      </p:sp>
      <p:sp>
        <p:nvSpPr>
          <p:cNvPr id="5" name="Espace réservé du pied de page 4"/>
          <p:cNvSpPr>
            <a:spLocks noGrp="1"/>
          </p:cNvSpPr>
          <p:nvPr>
            <p:ph type="ftr" sz="quarter" idx="1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41525" y="741363"/>
            <a:ext cx="2774950" cy="3702050"/>
          </a:xfrm>
        </p:spPr>
      </p:sp>
      <p:sp>
        <p:nvSpPr>
          <p:cNvPr id="3" name="Espace réservé des commentaires 2"/>
          <p:cNvSpPr>
            <a:spLocks noGrp="1"/>
          </p:cNvSpPr>
          <p:nvPr>
            <p:ph type="body" idx="1"/>
          </p:nvPr>
        </p:nvSpPr>
        <p:spPr/>
        <p:txBody>
          <a:bodyPr>
            <a:normAutofit/>
          </a:bodyPr>
          <a:lstStyle/>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1D95A712-934C-463C-AC7C-776AC78B7F71}" type="slidenum">
              <a:rPr lang="fr-FR" smtClean="0"/>
              <a:pPr/>
              <a:t>8</a:t>
            </a:fld>
            <a:endParaRPr lang="fr-FR"/>
          </a:p>
        </p:txBody>
      </p:sp>
      <p:sp>
        <p:nvSpPr>
          <p:cNvPr id="5" name="Espace réservé du pied de page 4"/>
          <p:cNvSpPr>
            <a:spLocks noGrp="1"/>
          </p:cNvSpPr>
          <p:nvPr>
            <p:ph type="ftr" sz="quarter" idx="1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41525" y="741363"/>
            <a:ext cx="2774950" cy="3702050"/>
          </a:xfrm>
        </p:spPr>
      </p:sp>
      <p:sp>
        <p:nvSpPr>
          <p:cNvPr id="3" name="Espace réservé des commentaires 2"/>
          <p:cNvSpPr>
            <a:spLocks noGrp="1"/>
          </p:cNvSpPr>
          <p:nvPr>
            <p:ph type="body" idx="1"/>
          </p:nvPr>
        </p:nvSpPr>
        <p:spPr/>
        <p:txBody>
          <a:bodyPr>
            <a:normAutofit/>
          </a:bodyPr>
          <a:lstStyle/>
          <a:p>
            <a:r>
              <a:rPr lang="fr-FR" dirty="0">
                <a:solidFill>
                  <a:srgbClr val="FF0000"/>
                </a:solidFill>
              </a:rPr>
              <a:t>L’équipe d l’épicerie sociale et solidaire LA</a:t>
            </a:r>
            <a:r>
              <a:rPr lang="fr-FR" baseline="0" dirty="0">
                <a:solidFill>
                  <a:srgbClr val="FF0000"/>
                </a:solidFill>
              </a:rPr>
              <a:t> QUOTIDIEN le 27 Décembre 2020</a:t>
            </a:r>
          </a:p>
          <a:p>
            <a:endParaRPr lang="fr-FR" dirty="0"/>
          </a:p>
        </p:txBody>
      </p:sp>
      <p:sp>
        <p:nvSpPr>
          <p:cNvPr id="4" name="Espace réservé du numéro de diapositive 3"/>
          <p:cNvSpPr>
            <a:spLocks noGrp="1"/>
          </p:cNvSpPr>
          <p:nvPr>
            <p:ph type="sldNum" sz="quarter" idx="10"/>
          </p:nvPr>
        </p:nvSpPr>
        <p:spPr/>
        <p:txBody>
          <a:bodyPr/>
          <a:lstStyle/>
          <a:p>
            <a:fld id="{1D95A712-934C-463C-AC7C-776AC78B7F71}" type="slidenum">
              <a:rPr lang="fr-FR" smtClean="0"/>
              <a:pPr/>
              <a:t>11</a:t>
            </a:fld>
            <a:endParaRPr lang="fr-FR"/>
          </a:p>
        </p:txBody>
      </p:sp>
      <p:sp>
        <p:nvSpPr>
          <p:cNvPr id="5" name="Espace réservé du pied de page 4"/>
          <p:cNvSpPr>
            <a:spLocks noGrp="1"/>
          </p:cNvSpPr>
          <p:nvPr>
            <p:ph type="ftr" sz="quarter" idx="1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73"/>
            <a:ext cx="5829300" cy="1960033"/>
          </a:xfrm>
        </p:spPr>
        <p:txBody>
          <a:bodyPr/>
          <a:lstStyle/>
          <a:p>
            <a:r>
              <a:rPr lang="fr-FR"/>
              <a:t>Cliquez pour modifier le style du titre</a:t>
            </a: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7937AEEF-8133-4DAD-BF91-BC4ABACB6990}" type="datetime1">
              <a:rPr lang="fr-FR" smtClean="0"/>
              <a:pPr/>
              <a:t>14/05/2021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1163623-27C4-44F9-ACF4-F7303C9C3D96}" type="datetime1">
              <a:rPr lang="fr-FR" smtClean="0"/>
              <a:pPr/>
              <a:t>14/05/2021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5875867"/>
            <a:ext cx="5829300" cy="1816100"/>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541735" y="3875624"/>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8F12D606-651E-4C1C-985F-C485B1709272}" type="datetime1">
              <a:rPr lang="fr-FR" smtClean="0"/>
              <a:pPr/>
              <a:t>14/05/2021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42900" y="2133606"/>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486150" y="2133606"/>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F14F466-9135-413B-87E8-8AA2D9B715C5}" type="datetime1">
              <a:rPr lang="fr-FR" smtClean="0"/>
              <a:pPr/>
              <a:t>14/05/2021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83773"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3483773"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E8FED97-0B1B-427D-B0EF-B878B78B5D40}" type="datetime1">
              <a:rPr lang="fr-FR" smtClean="0"/>
              <a:pPr/>
              <a:t>14/05/2021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854618C4-B988-4441-AC9A-9E71806CB1FF}" type="datetime1">
              <a:rPr lang="fr-FR" smtClean="0"/>
              <a:pPr/>
              <a:t>14/05/2021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795D24-3685-476C-8112-E325AC7085A1}" type="datetime1">
              <a:rPr lang="fr-FR" smtClean="0"/>
              <a:pPr/>
              <a:t>14/05/2021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4" y="364067"/>
            <a:ext cx="2256235" cy="154940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2681291" y="364072"/>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42904" y="1913472"/>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D353038-6504-4F92-A5CD-23EA6C76D32C}" type="datetime1">
              <a:rPr lang="fr-FR" smtClean="0"/>
              <a:pPr/>
              <a:t>14/05/2021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400801"/>
            <a:ext cx="4114800" cy="755651"/>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A2E075E-8BC6-460E-8BA7-2D6F533EF99C}" type="datetime1">
              <a:rPr lang="fr-FR" smtClean="0"/>
              <a:pPr/>
              <a:t>14/05/2021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9B58808-6D6C-4F7B-9572-A0198FC654E3}" type="datetime1">
              <a:rPr lang="fr-FR" smtClean="0"/>
              <a:pPr/>
              <a:t>14/05/2021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66187"/>
            <a:ext cx="1543050" cy="780203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42900" y="366187"/>
            <a:ext cx="4514850" cy="780203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EEC88FA-4010-46E0-825D-F0BEBB7CD86A}" type="datetime1">
              <a:rPr lang="fr-FR" smtClean="0"/>
              <a:pPr/>
              <a:t>14/05/2021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89A5A4-47FE-44F8-ADCE-49A76E55ADE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342900" y="2133606"/>
            <a:ext cx="6172200" cy="603461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342900" y="8475140"/>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8279E59F-B0E6-401E-831A-8D0E15CB8215}" type="datetime1">
              <a:rPr lang="fr-FR" smtClean="0"/>
              <a:pPr/>
              <a:t>14/05/2021</a:t>
            </a:fld>
            <a:endParaRPr lang="fr-FR"/>
          </a:p>
        </p:txBody>
      </p:sp>
      <p:sp>
        <p:nvSpPr>
          <p:cNvPr id="5" name="Espace réservé du pied de page 4"/>
          <p:cNvSpPr>
            <a:spLocks noGrp="1"/>
          </p:cNvSpPr>
          <p:nvPr>
            <p:ph type="ftr" sz="quarter" idx="3"/>
          </p:nvPr>
        </p:nvSpPr>
        <p:spPr>
          <a:xfrm>
            <a:off x="2343150" y="8475140"/>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8475140"/>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689A5A4-47FE-44F8-ADCE-49A76E55ADE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5.png"/><Relationship Id="rId5" Type="http://schemas.openxmlformats.org/officeDocument/2006/relationships/image" Target="../media/image20.jpeg"/><Relationship Id="rId15" Type="http://schemas.openxmlformats.org/officeDocument/2006/relationships/image" Target="../media/image29.jpeg"/><Relationship Id="rId10" Type="http://schemas.openxmlformats.org/officeDocument/2006/relationships/image" Target="../media/image1.jpe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524328"/>
            <a:ext cx="6858000" cy="1619672"/>
          </a:xfrm>
          <a:solidFill>
            <a:srgbClr val="00B0F0"/>
          </a:solidFill>
          <a:ln/>
        </p:spPr>
        <p:style>
          <a:lnRef idx="1">
            <a:schemeClr val="accent2"/>
          </a:lnRef>
          <a:fillRef idx="3">
            <a:schemeClr val="accent2"/>
          </a:fillRef>
          <a:effectRef idx="2">
            <a:schemeClr val="accent2"/>
          </a:effectRef>
          <a:fontRef idx="minor">
            <a:schemeClr val="lt1"/>
          </a:fontRef>
        </p:style>
        <p:txBody>
          <a:bodyPr>
            <a:normAutofit/>
          </a:bodyPr>
          <a:lstStyle/>
          <a:p>
            <a:r>
              <a:rPr lang="fr-FR" sz="1600" dirty="0"/>
              <a:t/>
            </a:r>
            <a:br>
              <a:rPr lang="fr-FR" sz="1600" dirty="0"/>
            </a:b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Association loi de 1901 Siège social : .9.A ancienne route </a:t>
            </a:r>
            <a:b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fr-FR"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 Duclair, 76380 Canteleu Tél. 02.35.36.37.36 n° SIRET 333 684 769 000 16</a:t>
            </a:r>
            <a:endParaRPr lang="fr-FR" sz="1600" dirty="0"/>
          </a:p>
        </p:txBody>
      </p:sp>
      <p:pic>
        <p:nvPicPr>
          <p:cNvPr id="19" name="Picture 17" descr="C:\Users\C Levasseur\Desktop\A LQ 2020\site Net\image_0525575_201303_php7ywqG5.jpg"/>
          <p:cNvPicPr>
            <a:picLocks noChangeAspect="1" noChangeArrowheads="1"/>
          </p:cNvPicPr>
          <p:nvPr/>
        </p:nvPicPr>
        <p:blipFill>
          <a:blip r:embed="rId2" cstate="print"/>
          <a:srcRect/>
          <a:stretch>
            <a:fillRect/>
          </a:stretch>
        </p:blipFill>
        <p:spPr bwMode="auto">
          <a:xfrm>
            <a:off x="2420888" y="0"/>
            <a:ext cx="1728192" cy="1248139"/>
          </a:xfrm>
          <a:prstGeom prst="rect">
            <a:avLst/>
          </a:prstGeom>
          <a:noFill/>
        </p:spPr>
      </p:pic>
      <p:cxnSp>
        <p:nvCxnSpPr>
          <p:cNvPr id="8" name="Connecteur droit 7"/>
          <p:cNvCxnSpPr/>
          <p:nvPr/>
        </p:nvCxnSpPr>
        <p:spPr>
          <a:xfrm>
            <a:off x="0" y="5796136"/>
            <a:ext cx="6858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556792" y="6516216"/>
            <a:ext cx="3429000" cy="646331"/>
          </a:xfrm>
          <a:prstGeom prst="rect">
            <a:avLst/>
          </a:prstGeom>
        </p:spPr>
        <p:txBody>
          <a:bodyPr wrap="square">
            <a:spAutoFit/>
          </a:bodyPr>
          <a:lstStyle/>
          <a:p>
            <a:pPr algn="ctr"/>
            <a:r>
              <a:rPr lang="fr-FR" dirty="0"/>
              <a:t>ASSEMBLÉE GÉNÉRALE </a:t>
            </a:r>
          </a:p>
          <a:p>
            <a:pPr algn="ctr"/>
            <a:r>
              <a:rPr lang="fr-FR" dirty="0"/>
              <a:t>Mardi 18 mai 2021</a:t>
            </a:r>
          </a:p>
        </p:txBody>
      </p:sp>
      <p:cxnSp>
        <p:nvCxnSpPr>
          <p:cNvPr id="10" name="Connecteur droit 9"/>
          <p:cNvCxnSpPr/>
          <p:nvPr/>
        </p:nvCxnSpPr>
        <p:spPr>
          <a:xfrm>
            <a:off x="0" y="7524328"/>
            <a:ext cx="68580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re 1"/>
          <p:cNvSpPr txBox="1">
            <a:spLocks/>
          </p:cNvSpPr>
          <p:nvPr/>
        </p:nvSpPr>
        <p:spPr>
          <a:xfrm>
            <a:off x="0" y="1331640"/>
            <a:ext cx="6858000" cy="1973568"/>
          </a:xfrm>
          <a:prstGeom prst="rect">
            <a:avLst/>
          </a:prstGeom>
          <a:solidFill>
            <a:srgbClr val="00B0F0"/>
          </a:solidFill>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1600" b="0" i="0" u="none" strike="noStrike" kern="1200" cap="none" spc="0" normalizeH="0" baseline="0" noProof="0" dirty="0">
              <a:ln>
                <a:noFill/>
              </a:ln>
              <a:solidFill>
                <a:schemeClr val="lt1"/>
              </a:solidFill>
              <a:effectLst/>
              <a:uLnTx/>
              <a:uFillTx/>
              <a:latin typeface="+mn-lt"/>
              <a:ea typeface="+mn-ea"/>
              <a:cs typeface="+mn-cs"/>
            </a:endParaRPr>
          </a:p>
        </p:txBody>
      </p:sp>
      <p:sp>
        <p:nvSpPr>
          <p:cNvPr id="17" name="Rectangle 16"/>
          <p:cNvSpPr/>
          <p:nvPr/>
        </p:nvSpPr>
        <p:spPr>
          <a:xfrm>
            <a:off x="0" y="1907704"/>
            <a:ext cx="6858000" cy="707886"/>
          </a:xfrm>
          <a:prstGeom prst="rect">
            <a:avLst/>
          </a:prstGeom>
          <a:noFill/>
        </p:spPr>
        <p:txBody>
          <a:bodyPr wrap="square" lIns="91440" tIns="45720" rIns="91440" bIns="45720">
            <a:spAutoFit/>
          </a:bodyPr>
          <a:lstStyle/>
          <a:p>
            <a:pPr algn="ctr"/>
            <a:r>
              <a:rPr lang="fr-FR"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ASSOCIATION LE QUOTIDIEN</a:t>
            </a:r>
          </a:p>
        </p:txBody>
      </p:sp>
      <p:sp>
        <p:nvSpPr>
          <p:cNvPr id="18" name="Rectangle à coins arrondis 17"/>
          <p:cNvSpPr/>
          <p:nvPr/>
        </p:nvSpPr>
        <p:spPr>
          <a:xfrm>
            <a:off x="332656" y="3563888"/>
            <a:ext cx="6192688" cy="201622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RAPPORT D’ACTIVITES EXERCICE 2020</a:t>
            </a: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4664" y="539552"/>
            <a:ext cx="6110436" cy="864096"/>
          </a:xfrm>
          <a:solidFill>
            <a:srgbClr val="00B0F0"/>
          </a:solidFill>
        </p:spPr>
        <p:txBody>
          <a:bodyPr>
            <a:normAutofit fontScale="90000"/>
          </a:bodyPr>
          <a:lstStyle/>
          <a:p>
            <a:r>
              <a:rPr lang="fr-FR" b="1" dirty="0"/>
              <a:t/>
            </a:r>
            <a:br>
              <a:rPr lang="fr-FR" b="1" dirty="0"/>
            </a:br>
            <a:r>
              <a:rPr lang="fr-FR" b="1" dirty="0"/>
              <a:t>Introduction</a:t>
            </a:r>
            <a:r>
              <a:rPr lang="fr-FR" dirty="0"/>
              <a:t/>
            </a:r>
            <a:br>
              <a:rPr lang="fr-FR" dirty="0"/>
            </a:br>
            <a:endParaRPr lang="fr-FR" dirty="0"/>
          </a:p>
        </p:txBody>
      </p:sp>
      <p:sp>
        <p:nvSpPr>
          <p:cNvPr id="3" name="Espace réservé du contenu 2"/>
          <p:cNvSpPr>
            <a:spLocks noGrp="1"/>
          </p:cNvSpPr>
          <p:nvPr>
            <p:ph idx="1"/>
          </p:nvPr>
        </p:nvSpPr>
        <p:spPr>
          <a:xfrm>
            <a:off x="296652" y="2051720"/>
            <a:ext cx="6218448" cy="6408712"/>
          </a:xfrm>
        </p:spPr>
        <p:txBody>
          <a:bodyPr>
            <a:normAutofit fontScale="55000" lnSpcReduction="20000"/>
          </a:bodyPr>
          <a:lstStyle/>
          <a:p>
            <a:pPr algn="just">
              <a:buNone/>
            </a:pPr>
            <a:r>
              <a:rPr lang="fr-FR" dirty="0">
                <a:latin typeface="Calibri" pitchFamily="34" charset="0"/>
              </a:rPr>
              <a:t>	L'année 2020 a été une année difficile pour l'association » le quotidien » , touchée comme beaucoup d'autres par la crise sanitaire.</a:t>
            </a:r>
          </a:p>
          <a:p>
            <a:pPr algn="just">
              <a:buNone/>
            </a:pPr>
            <a:r>
              <a:rPr lang="fr-FR" dirty="0">
                <a:latin typeface="Calibri" pitchFamily="34" charset="0"/>
              </a:rPr>
              <a:t>	Pendant les deux confinements, l'épicerie solidaire a maintenu son activité d’aide alimentaire.</a:t>
            </a:r>
          </a:p>
          <a:p>
            <a:pPr algn="just">
              <a:buNone/>
            </a:pPr>
            <a:r>
              <a:rPr lang="fr-FR" dirty="0">
                <a:latin typeface="Calibri" pitchFamily="34" charset="0"/>
              </a:rPr>
              <a:t>	Les inquiétudes  ont été atténuées grâce à la mobilisation des personnels, du bureau et du Conseil d’administration  . </a:t>
            </a:r>
          </a:p>
          <a:p>
            <a:pPr algn="just">
              <a:buNone/>
            </a:pPr>
            <a:r>
              <a:rPr lang="fr-FR" dirty="0">
                <a:latin typeface="Calibri" pitchFamily="34" charset="0"/>
              </a:rPr>
              <a:t> 	Mais, sa vie même a été touchée puisque les activités, les loisirs et les sorties ou les rencontres ont été annulées. Elles sont pourtant essentielles car elles permettent de passer des moments ensemble et de partager un bon repas.</a:t>
            </a:r>
          </a:p>
          <a:p>
            <a:pPr algn="just">
              <a:buNone/>
            </a:pPr>
            <a:r>
              <a:rPr lang="fr-FR" dirty="0">
                <a:latin typeface="Calibri" pitchFamily="34" charset="0"/>
              </a:rPr>
              <a:t>	L’association a équilibré son budget  (grâce à l'aide de nos partenaires institutionnels, encore plus présents que d'habitude.)</a:t>
            </a:r>
          </a:p>
          <a:p>
            <a:pPr algn="just">
              <a:buNone/>
            </a:pPr>
            <a:r>
              <a:rPr lang="fr-FR" dirty="0">
                <a:latin typeface="Calibri" pitchFamily="34" charset="0"/>
              </a:rPr>
              <a:t>	Ces aides ont  néanmoins  permis à l’Épicerie de fonctionner  et  d’ assurer un accueil juste et équitable avec le souci de proposer toujours autant de produits de qualité.</a:t>
            </a:r>
          </a:p>
          <a:p>
            <a:pPr algn="just">
              <a:buNone/>
            </a:pPr>
            <a:r>
              <a:rPr lang="fr-FR" dirty="0">
                <a:latin typeface="Calibri" pitchFamily="34" charset="0"/>
              </a:rPr>
              <a:t>	D’autres évènements ont mis à rude épreuve les équipes (bureau, personnels, bénévoles...) et rendu  l’année très compliquée. Les problèmes de santé de certains personnels, le licenciement du responsable de l’Épicerie, le recrutement d'un nouveau responsable, les accidents de travail …, </a:t>
            </a:r>
          </a:p>
          <a:p>
            <a:pPr algn="just">
              <a:buNone/>
            </a:pPr>
            <a:r>
              <a:rPr lang="fr-FR" b="1" i="1">
                <a:latin typeface="Calibri" pitchFamily="34" charset="0"/>
              </a:rPr>
              <a:t>       "</a:t>
            </a:r>
            <a:r>
              <a:rPr lang="fr-FR" b="1" i="1" dirty="0">
                <a:latin typeface="Calibri" pitchFamily="34" charset="0"/>
              </a:rPr>
              <a:t>On peut dire que cette année,  a fait l’objet </a:t>
            </a:r>
            <a:r>
              <a:rPr lang="fr-FR" b="1" i="1">
                <a:latin typeface="Calibri" pitchFamily="34" charset="0"/>
              </a:rPr>
              <a:t>d’un       engagement </a:t>
            </a:r>
            <a:r>
              <a:rPr lang="fr-FR" b="1" i="1" dirty="0">
                <a:latin typeface="Calibri" pitchFamily="34" charset="0"/>
              </a:rPr>
              <a:t>particulier</a:t>
            </a:r>
            <a:r>
              <a:rPr lang="fr-FR" b="1" i="1" dirty="0"/>
              <a:t>"</a:t>
            </a:r>
          </a:p>
          <a:p>
            <a:pPr algn="just">
              <a:buNone/>
            </a:pPr>
            <a:endParaRPr lang="fr-FR" dirty="0"/>
          </a:p>
          <a:p>
            <a:pPr algn="just">
              <a:buNone/>
            </a:pPr>
            <a:endParaRPr lang="fr-FR" dirty="0"/>
          </a:p>
          <a:p>
            <a:endParaRPr lang="fr-FR" dirty="0"/>
          </a:p>
        </p:txBody>
      </p:sp>
      <p:sp>
        <p:nvSpPr>
          <p:cNvPr id="6" name="Espace réservé du pied de page 5"/>
          <p:cNvSpPr>
            <a:spLocks noGrp="1"/>
          </p:cNvSpPr>
          <p:nvPr>
            <p:ph type="ftr" sz="quarter" idx="11"/>
          </p:nvPr>
        </p:nvSpPr>
        <p:spPr/>
        <p:txBody>
          <a:bodyPr/>
          <a:lstStyle/>
          <a:p>
            <a:r>
              <a:rPr lang="fr-FR" dirty="0"/>
              <a:t>1</a:t>
            </a: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347531"/>
            <a:ext cx="6172200" cy="912101"/>
          </a:xfrm>
          <a:solidFill>
            <a:srgbClr val="00B0F0"/>
          </a:solidFill>
        </p:spPr>
        <p:txBody>
          <a:bodyPr>
            <a:normAutofit fontScale="90000"/>
          </a:bodyPr>
          <a:lstStyle/>
          <a:p>
            <a:r>
              <a:rPr lang="fr-FR" b="1" dirty="0"/>
              <a:t/>
            </a:r>
            <a:br>
              <a:rPr lang="fr-FR" b="1" dirty="0"/>
            </a:br>
            <a:r>
              <a:rPr lang="fr-FR" b="1" dirty="0"/>
              <a:t>LE CADRE DE L’ACTION </a:t>
            </a:r>
            <a:br>
              <a:rPr lang="fr-FR" b="1" dirty="0"/>
            </a:br>
            <a:endParaRPr lang="fr-FR" b="1" dirty="0"/>
          </a:p>
        </p:txBody>
      </p:sp>
      <p:sp>
        <p:nvSpPr>
          <p:cNvPr id="3" name="Espace réservé du contenu 2"/>
          <p:cNvSpPr>
            <a:spLocks noGrp="1"/>
          </p:cNvSpPr>
          <p:nvPr>
            <p:ph idx="1"/>
          </p:nvPr>
        </p:nvSpPr>
        <p:spPr>
          <a:xfrm>
            <a:off x="350658" y="1331640"/>
            <a:ext cx="6172200" cy="7812360"/>
          </a:xfrm>
        </p:spPr>
        <p:txBody>
          <a:bodyPr>
            <a:normAutofit fontScale="55000" lnSpcReduction="20000"/>
          </a:bodyPr>
          <a:lstStyle/>
          <a:p>
            <a:pPr algn="just">
              <a:buNone/>
            </a:pPr>
            <a:r>
              <a:rPr lang="fr-FR" dirty="0"/>
              <a:t>	Depuis sa création en avril 1985, l’épicerie sociale « le quotidien »  apporte une aide à un public en situation de précarité, orientée par les services sociaux de la ville de Canteleu . Elle se présente comme une petite supérette. Les bénéficiaires choisissent , en libre-service la composition de leur panier. Elle permet d’acheter des produits alimentaires et d'hygiène à 20% et 30% des prix constatés dans les grandes surfaces. </a:t>
            </a:r>
          </a:p>
          <a:p>
            <a:pPr algn="just">
              <a:buNone/>
            </a:pPr>
            <a:r>
              <a:rPr lang="fr-FR" dirty="0"/>
              <a:t>	La contribution financière des bénéficiaires participe à la dignité des personnes et à la liberté de choix qui sont les valeurs fondamentales des Epiceries Sociales et Solidaires. </a:t>
            </a:r>
          </a:p>
          <a:p>
            <a:pPr algn="just">
              <a:buNone/>
            </a:pPr>
            <a:r>
              <a:rPr lang="fr-FR" dirty="0"/>
              <a:t>	L'Association défend un modèle économique participatif (autour de la lutte contre le gaspillage alimentaire, l’engagement bénévole et l’insertion professionnelle) en respectant la réglementation en matière de traçabilité et d’hygiène qui s’applique aux associations de l’aide alimentaire.</a:t>
            </a:r>
          </a:p>
          <a:p>
            <a:pPr algn="just">
              <a:buNone/>
            </a:pPr>
            <a:r>
              <a:rPr lang="fr-FR" dirty="0"/>
              <a:t>	Nous utilisons, pour la traçabilité des produits, un logiciel de </a:t>
            </a:r>
            <a:r>
              <a:rPr lang="fr-FR"/>
              <a:t>suivi, » Escarcelle », </a:t>
            </a:r>
            <a:r>
              <a:rPr lang="fr-FR" dirty="0"/>
              <a:t>sur lequel nous sommes formés par notre partenaire ANDES. (Association Nationale de développement des Epiceries Solidaires).</a:t>
            </a:r>
          </a:p>
          <a:p>
            <a:pPr algn="just">
              <a:buNone/>
            </a:pPr>
            <a:endParaRPr lang="fr-FR" dirty="0"/>
          </a:p>
          <a:p>
            <a:pPr algn="just">
              <a:buNone/>
            </a:pPr>
            <a:r>
              <a:rPr lang="fr-FR" dirty="0"/>
              <a:t>	L’Epicerie Sociale  propose non seulement  des produits alimentaires mais aussi  des produits d’hygiène et d’entretien de la maison grâce a notre partenariat avec l’association DONS SOLIDAIRES. L’association a aussi  mis en place, dès le mois de Septembre 2020, un partenariat avec le Chantier d’insertion de Rungis, coordonné par l’ANDES, lui permettant de vendre également des fruits et des légumes à moindre coût. Cet apport en fruits et légumes est tout particulièrement apprécié tant les personnes ont habituellement du mal à s’en procurer à petits prix. 	</a:t>
            </a:r>
          </a:p>
          <a:p>
            <a:pPr algn="just">
              <a:buNone/>
            </a:pPr>
            <a:r>
              <a:rPr lang="fr-FR" dirty="0"/>
              <a:t>	</a:t>
            </a:r>
          </a:p>
        </p:txBody>
      </p:sp>
      <p:sp>
        <p:nvSpPr>
          <p:cNvPr id="6" name="Espace réservé du pied de page 5"/>
          <p:cNvSpPr>
            <a:spLocks noGrp="1"/>
          </p:cNvSpPr>
          <p:nvPr>
            <p:ph type="ftr" sz="quarter" idx="11"/>
          </p:nvPr>
        </p:nvSpPr>
        <p:spPr/>
        <p:txBody>
          <a:bodyPr/>
          <a:lstStyle/>
          <a:p>
            <a:r>
              <a:rPr lang="fr-FR" dirty="0"/>
              <a:t>2</a:t>
            </a: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656" y="323528"/>
            <a:ext cx="6172200" cy="864096"/>
          </a:xfrm>
          <a:solidFill>
            <a:srgbClr val="00B0F0"/>
          </a:solidFill>
        </p:spPr>
        <p:txBody>
          <a:bodyPr>
            <a:normAutofit fontScale="90000"/>
          </a:bodyPr>
          <a:lstStyle/>
          <a:p>
            <a:r>
              <a:rPr lang="fr-FR" b="1" dirty="0"/>
              <a:t/>
            </a:r>
            <a:br>
              <a:rPr lang="fr-FR" b="1" dirty="0"/>
            </a:br>
            <a:r>
              <a:rPr lang="fr-FR" b="1" dirty="0"/>
              <a:t>Rétrospective 2020</a:t>
            </a:r>
            <a:r>
              <a:rPr lang="fr-FR" dirty="0"/>
              <a:t/>
            </a:r>
            <a:br>
              <a:rPr lang="fr-FR" dirty="0"/>
            </a:br>
            <a:endParaRPr lang="fr-FR" dirty="0"/>
          </a:p>
        </p:txBody>
      </p:sp>
      <p:sp>
        <p:nvSpPr>
          <p:cNvPr id="3" name="Espace réservé du contenu 2"/>
          <p:cNvSpPr>
            <a:spLocks noGrp="1"/>
          </p:cNvSpPr>
          <p:nvPr>
            <p:ph idx="1"/>
          </p:nvPr>
        </p:nvSpPr>
        <p:spPr>
          <a:xfrm>
            <a:off x="332656" y="1619672"/>
            <a:ext cx="6172200" cy="4742650"/>
          </a:xfrm>
        </p:spPr>
        <p:txBody>
          <a:bodyPr>
            <a:normAutofit fontScale="40000" lnSpcReduction="20000"/>
          </a:bodyPr>
          <a:lstStyle/>
          <a:p>
            <a:pPr algn="just">
              <a:buFont typeface="Wingdings" pitchFamily="2" charset="2"/>
              <a:buChar char="Ø"/>
            </a:pPr>
            <a:r>
              <a:rPr lang="fr-FR" b="1" dirty="0">
                <a:latin typeface="Calibri" pitchFamily="34" charset="0"/>
              </a:rPr>
              <a:t>415 familles </a:t>
            </a:r>
            <a:r>
              <a:rPr lang="fr-FR" dirty="0">
                <a:latin typeface="Calibri" pitchFamily="34" charset="0"/>
              </a:rPr>
              <a:t>différentes, ont été aidées dans le cadre de l’épicerie sociale et solidaire, correspondant globalement à </a:t>
            </a:r>
            <a:r>
              <a:rPr lang="fr-FR" b="1" dirty="0">
                <a:latin typeface="Calibri" pitchFamily="34" charset="0"/>
              </a:rPr>
              <a:t>1102</a:t>
            </a:r>
            <a:r>
              <a:rPr lang="fr-FR" dirty="0">
                <a:latin typeface="Calibri" pitchFamily="34" charset="0"/>
              </a:rPr>
              <a:t> personnes. une moyenne de 200 familles par mois en file active sur l’année.</a:t>
            </a:r>
          </a:p>
          <a:p>
            <a:pPr algn="just">
              <a:buFont typeface="Wingdings" pitchFamily="2" charset="2"/>
              <a:buChar char="Ø"/>
            </a:pPr>
            <a:endParaRPr lang="fr-FR" dirty="0">
              <a:latin typeface="Calibri" pitchFamily="34" charset="0"/>
            </a:endParaRPr>
          </a:p>
          <a:p>
            <a:pPr algn="just">
              <a:buFont typeface="Wingdings" pitchFamily="2" charset="2"/>
              <a:buChar char="Ø"/>
            </a:pPr>
            <a:r>
              <a:rPr lang="fr-FR" b="1">
                <a:latin typeface="Calibri" pitchFamily="34" charset="0"/>
              </a:rPr>
              <a:t>535 </a:t>
            </a:r>
            <a:r>
              <a:rPr lang="fr-FR" b="1" dirty="0">
                <a:latin typeface="Calibri" pitchFamily="34" charset="0"/>
              </a:rPr>
              <a:t>kilos</a:t>
            </a:r>
            <a:r>
              <a:rPr lang="fr-FR" dirty="0">
                <a:latin typeface="Calibri" pitchFamily="34" charset="0"/>
              </a:rPr>
              <a:t>  de marchandises sont ramassées par jour, sur 300 jours par an. Elles sont  issues de pratiques favorisant la lutte contre le gaspillage alimentaire dans la grande distribution,   3 enseignes (Carrefour, Leclerc Yvetot et Leclerc Bapaume) </a:t>
            </a:r>
          </a:p>
          <a:p>
            <a:pPr algn="just">
              <a:buNone/>
            </a:pPr>
            <a:endParaRPr lang="fr-FR" dirty="0">
              <a:latin typeface="Calibri" pitchFamily="34" charset="0"/>
            </a:endParaRPr>
          </a:p>
          <a:p>
            <a:pPr algn="just">
              <a:buFont typeface="Wingdings" pitchFamily="2" charset="2"/>
              <a:buChar char="Ø"/>
            </a:pPr>
            <a:r>
              <a:rPr lang="fr-FR" b="1" dirty="0">
                <a:latin typeface="Calibri" pitchFamily="34" charset="0"/>
              </a:rPr>
              <a:t>160 377,96 </a:t>
            </a:r>
            <a:r>
              <a:rPr lang="fr-FR" sz="3300" dirty="0">
                <a:latin typeface="Calibri" pitchFamily="34" charset="0"/>
              </a:rPr>
              <a:t>kilos de marchandises  vendues, équivalant à un montant de </a:t>
            </a:r>
          </a:p>
          <a:p>
            <a:pPr algn="just">
              <a:buNone/>
            </a:pPr>
            <a:r>
              <a:rPr lang="fr-FR" sz="3300" b="1" dirty="0">
                <a:latin typeface="Calibri" pitchFamily="34" charset="0"/>
              </a:rPr>
              <a:t>	542 366,80 euros</a:t>
            </a:r>
          </a:p>
          <a:p>
            <a:pPr algn="just">
              <a:buFont typeface="Wingdings" pitchFamily="2" charset="2"/>
              <a:buChar char="Ø"/>
            </a:pPr>
            <a:endParaRPr lang="fr-FR" sz="3300" b="1" dirty="0">
              <a:latin typeface="Calibri" pitchFamily="34" charset="0"/>
            </a:endParaRPr>
          </a:p>
          <a:p>
            <a:pPr algn="just">
              <a:buFont typeface="Wingdings" pitchFamily="2" charset="2"/>
              <a:buChar char="Ø"/>
            </a:pPr>
            <a:r>
              <a:rPr lang="fr-FR" sz="3300" b="1" dirty="0">
                <a:latin typeface="Calibri" pitchFamily="34" charset="0"/>
              </a:rPr>
              <a:t>436912,95 euros </a:t>
            </a:r>
            <a:r>
              <a:rPr lang="fr-FR" sz="3300" dirty="0">
                <a:latin typeface="Calibri" pitchFamily="34" charset="0"/>
              </a:rPr>
              <a:t>est le</a:t>
            </a:r>
            <a:r>
              <a:rPr lang="fr-FR" sz="3300" b="1" dirty="0">
                <a:latin typeface="Calibri" pitchFamily="34" charset="0"/>
              </a:rPr>
              <a:t> </a:t>
            </a:r>
            <a:r>
              <a:rPr lang="fr-FR" sz="3300" dirty="0">
                <a:latin typeface="Calibri" pitchFamily="34" charset="0"/>
              </a:rPr>
              <a:t>montant économisé grâce a l’épicerie sociale et solidaires. </a:t>
            </a:r>
          </a:p>
          <a:p>
            <a:pPr algn="just">
              <a:buNone/>
            </a:pPr>
            <a:r>
              <a:rPr lang="fr-FR" sz="3300" b="1" dirty="0">
                <a:latin typeface="Calibri" pitchFamily="34" charset="0"/>
              </a:rPr>
              <a:t> </a:t>
            </a:r>
          </a:p>
          <a:p>
            <a:pPr algn="just">
              <a:buFont typeface="Wingdings" pitchFamily="2" charset="2"/>
              <a:buChar char="Ø"/>
            </a:pPr>
            <a:r>
              <a:rPr lang="fr-FR" sz="3300" b="1" dirty="0">
                <a:latin typeface="Calibri" pitchFamily="34" charset="0"/>
              </a:rPr>
              <a:t>105469,96 euros </a:t>
            </a:r>
            <a:r>
              <a:rPr lang="fr-FR" sz="3300" dirty="0">
                <a:latin typeface="Calibri" pitchFamily="34" charset="0"/>
              </a:rPr>
              <a:t>est l</a:t>
            </a:r>
            <a:r>
              <a:rPr lang="fr-FR" sz="3300" b="1" dirty="0">
                <a:latin typeface="Calibri" pitchFamily="34" charset="0"/>
              </a:rPr>
              <a:t>e </a:t>
            </a:r>
            <a:r>
              <a:rPr lang="fr-FR" sz="3300" dirty="0">
                <a:latin typeface="Calibri" pitchFamily="34" charset="0"/>
              </a:rPr>
              <a:t>montant</a:t>
            </a:r>
            <a:r>
              <a:rPr lang="fr-FR" sz="3300" b="1" dirty="0">
                <a:latin typeface="Calibri" pitchFamily="34" charset="0"/>
              </a:rPr>
              <a:t> </a:t>
            </a:r>
            <a:r>
              <a:rPr lang="fr-FR" sz="3300" dirty="0">
                <a:latin typeface="Calibri" pitchFamily="34" charset="0"/>
              </a:rPr>
              <a:t>des participations de bénéficiaires.</a:t>
            </a:r>
          </a:p>
          <a:p>
            <a:pPr algn="just">
              <a:buNone/>
            </a:pPr>
            <a:endParaRPr lang="fr-FR" sz="3300" dirty="0">
              <a:latin typeface="Calibri" pitchFamily="34" charset="0"/>
            </a:endParaRPr>
          </a:p>
          <a:p>
            <a:pPr algn="just">
              <a:buFont typeface="Wingdings" pitchFamily="2" charset="2"/>
              <a:buChar char="Ø"/>
            </a:pPr>
            <a:r>
              <a:rPr lang="fr-FR" b="1" dirty="0">
                <a:latin typeface="Calibri" pitchFamily="34" charset="0"/>
              </a:rPr>
              <a:t>5 582,94 kg  </a:t>
            </a:r>
            <a:r>
              <a:rPr lang="fr-FR" dirty="0">
                <a:latin typeface="Calibri" pitchFamily="34" charset="0"/>
              </a:rPr>
              <a:t>de denrées « achetées » à la Banque Alimentaire.</a:t>
            </a:r>
          </a:p>
          <a:p>
            <a:pPr algn="just">
              <a:buNone/>
            </a:pPr>
            <a:endParaRPr lang="fr-FR" dirty="0">
              <a:latin typeface="Calibri" pitchFamily="34" charset="0"/>
            </a:endParaRPr>
          </a:p>
          <a:p>
            <a:pPr algn="just">
              <a:buFont typeface="Wingdings" pitchFamily="2" charset="2"/>
              <a:buChar char="Ø"/>
            </a:pPr>
            <a:r>
              <a:rPr lang="fr-FR" b="1" dirty="0">
                <a:latin typeface="Calibri" pitchFamily="34" charset="0"/>
              </a:rPr>
              <a:t>6 454,57 kg</a:t>
            </a:r>
            <a:r>
              <a:rPr lang="fr-FR" dirty="0">
                <a:latin typeface="Calibri" pitchFamily="34" charset="0"/>
              </a:rPr>
              <a:t> de denrées achetées avec les fonds propres de l’association</a:t>
            </a:r>
            <a:r>
              <a:rPr lang="fr-FR" dirty="0"/>
              <a:t>. </a:t>
            </a:r>
          </a:p>
          <a:p>
            <a:pPr algn="just">
              <a:buFont typeface="Wingdings" pitchFamily="2" charset="2"/>
              <a:buChar char="Ø"/>
            </a:pPr>
            <a:endParaRPr lang="fr-FR" dirty="0"/>
          </a:p>
          <a:p>
            <a:pPr algn="just">
              <a:buNone/>
            </a:pPr>
            <a:r>
              <a:rPr lang="fr-FR" dirty="0"/>
              <a:t/>
            </a:r>
            <a:br>
              <a:rPr lang="fr-FR" dirty="0"/>
            </a:br>
            <a:endParaRPr lang="fr-FR" dirty="0"/>
          </a:p>
        </p:txBody>
      </p:sp>
      <p:graphicFrame>
        <p:nvGraphicFramePr>
          <p:cNvPr id="5" name="Graphique 4"/>
          <p:cNvGraphicFramePr/>
          <p:nvPr/>
        </p:nvGraphicFramePr>
        <p:xfrm>
          <a:off x="404664" y="5652120"/>
          <a:ext cx="6048672"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8" name="Espace réservé du pied de page 7"/>
          <p:cNvSpPr>
            <a:spLocks noGrp="1"/>
          </p:cNvSpPr>
          <p:nvPr>
            <p:ph type="ftr" sz="quarter" idx="11"/>
          </p:nvPr>
        </p:nvSpPr>
        <p:spPr/>
        <p:txBody>
          <a:bodyPr/>
          <a:lstStyle/>
          <a:p>
            <a:r>
              <a:rPr lang="fr-FR" dirty="0"/>
              <a:t>3</a:t>
            </a: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1109472"/>
          </a:xfrm>
          <a:solidFill>
            <a:srgbClr val="00B0F0"/>
          </a:solidFill>
        </p:spPr>
        <p:txBody>
          <a:bodyPr>
            <a:normAutofit fontScale="90000"/>
          </a:bodyPr>
          <a:lstStyle/>
          <a:p>
            <a:r>
              <a:rPr lang="fr-FR" b="1" dirty="0"/>
              <a:t/>
            </a:r>
            <a:br>
              <a:rPr lang="fr-FR" b="1" dirty="0"/>
            </a:br>
            <a:r>
              <a:rPr lang="fr-FR" b="1" dirty="0"/>
              <a:t>Typologie et compositions des familles bénéficiaires</a:t>
            </a:r>
            <a:r>
              <a:rPr lang="fr-FR" dirty="0"/>
              <a:t/>
            </a:r>
            <a:br>
              <a:rPr lang="fr-FR" dirty="0"/>
            </a:br>
            <a:endParaRPr lang="fr-FR" dirty="0"/>
          </a:p>
        </p:txBody>
      </p:sp>
      <p:graphicFrame>
        <p:nvGraphicFramePr>
          <p:cNvPr id="8" name="Espace réservé du contenu 6"/>
          <p:cNvGraphicFramePr>
            <a:graphicFrameLocks/>
          </p:cNvGraphicFramePr>
          <p:nvPr/>
        </p:nvGraphicFramePr>
        <p:xfrm>
          <a:off x="332656" y="5729468"/>
          <a:ext cx="2998625" cy="3091004"/>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à coins arrondis 9"/>
          <p:cNvSpPr/>
          <p:nvPr/>
        </p:nvSpPr>
        <p:spPr>
          <a:xfrm>
            <a:off x="332656" y="1547664"/>
            <a:ext cx="6120680" cy="41044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fr-FR" sz="1700" dirty="0">
                <a:solidFill>
                  <a:schemeClr val="tx1"/>
                </a:solidFill>
                <a:latin typeface="Calibri" pitchFamily="34" charset="0"/>
              </a:rPr>
              <a:t> </a:t>
            </a:r>
          </a:p>
          <a:p>
            <a:pPr algn="just">
              <a:buNone/>
            </a:pPr>
            <a:endParaRPr lang="fr-FR" sz="1700" dirty="0">
              <a:solidFill>
                <a:schemeClr val="tx1"/>
              </a:solidFill>
              <a:latin typeface="Calibri" pitchFamily="34" charset="0"/>
            </a:endParaRPr>
          </a:p>
          <a:p>
            <a:pPr algn="just">
              <a:buNone/>
            </a:pPr>
            <a:r>
              <a:rPr lang="fr-FR" sz="1700" dirty="0">
                <a:solidFill>
                  <a:schemeClr val="tx1"/>
                </a:solidFill>
                <a:latin typeface="Calibri" pitchFamily="34" charset="0"/>
              </a:rPr>
              <a:t>La typologie des familles s’est un peu modifiée en 2020 :</a:t>
            </a:r>
          </a:p>
          <a:p>
            <a:pPr lvl="0" algn="just">
              <a:buNone/>
            </a:pPr>
            <a:r>
              <a:rPr lang="fr-FR" sz="1700" dirty="0">
                <a:solidFill>
                  <a:schemeClr val="tx1"/>
                </a:solidFill>
                <a:latin typeface="Calibri" pitchFamily="34" charset="0"/>
              </a:rPr>
              <a:t>Le nombre de personnes isolées a bien augmenté </a:t>
            </a:r>
            <a:r>
              <a:rPr lang="fr-FR" sz="1700" b="1" dirty="0">
                <a:solidFill>
                  <a:schemeClr val="tx1"/>
                </a:solidFill>
                <a:latin typeface="Calibri" pitchFamily="34" charset="0"/>
              </a:rPr>
              <a:t>148 personnes isolées </a:t>
            </a:r>
            <a:r>
              <a:rPr lang="fr-FR" sz="1700" dirty="0">
                <a:solidFill>
                  <a:schemeClr val="tx1"/>
                </a:solidFill>
                <a:latin typeface="Calibri" pitchFamily="34" charset="0"/>
              </a:rPr>
              <a:t>soit </a:t>
            </a:r>
            <a:r>
              <a:rPr lang="fr-FR" sz="1700" b="1" dirty="0">
                <a:solidFill>
                  <a:schemeClr val="tx1"/>
                </a:solidFill>
                <a:latin typeface="Calibri" pitchFamily="34" charset="0"/>
              </a:rPr>
              <a:t>35,66%</a:t>
            </a:r>
            <a:r>
              <a:rPr lang="fr-FR" sz="1700" dirty="0">
                <a:solidFill>
                  <a:schemeClr val="tx1"/>
                </a:solidFill>
                <a:latin typeface="Calibri" pitchFamily="34" charset="0"/>
              </a:rPr>
              <a:t> en 2020 contre 32,21% en 2019 et 32% en 2018.</a:t>
            </a:r>
          </a:p>
          <a:p>
            <a:pPr lvl="0" algn="just">
              <a:buNone/>
            </a:pPr>
            <a:r>
              <a:rPr lang="fr-FR" sz="1700" b="1" dirty="0">
                <a:solidFill>
                  <a:schemeClr val="tx1"/>
                </a:solidFill>
              </a:rPr>
              <a:t>73 %</a:t>
            </a:r>
            <a:r>
              <a:rPr lang="fr-FR" sz="1700" dirty="0">
                <a:solidFill>
                  <a:schemeClr val="tx1"/>
                </a:solidFill>
              </a:rPr>
              <a:t> des bénéficiaires 2020 de l’épicerie sociale vivent seuls (avec ou sans enfants), ce qui est un indicateur d’isolement social.</a:t>
            </a:r>
            <a:endParaRPr lang="fr-FR" sz="1700" dirty="0">
              <a:solidFill>
                <a:schemeClr val="tx1"/>
              </a:solidFill>
              <a:latin typeface="Calibri" pitchFamily="34" charset="0"/>
            </a:endParaRPr>
          </a:p>
          <a:p>
            <a:pPr algn="just">
              <a:buFont typeface="Wingdings" pitchFamily="2" charset="2"/>
              <a:buChar char="Ø"/>
            </a:pPr>
            <a:r>
              <a:rPr lang="fr-FR" sz="1700" b="1" dirty="0">
                <a:solidFill>
                  <a:schemeClr val="tx1"/>
                </a:solidFill>
              </a:rPr>
              <a:t>39 % </a:t>
            </a:r>
            <a:r>
              <a:rPr lang="fr-FR" sz="1700" dirty="0">
                <a:solidFill>
                  <a:schemeClr val="tx1"/>
                </a:solidFill>
              </a:rPr>
              <a:t>des bénéficiaires ont moins de 18 ans (dont 15 bébés, entre 0 et 3 ans) </a:t>
            </a:r>
          </a:p>
          <a:p>
            <a:pPr algn="just">
              <a:buFont typeface="Wingdings" pitchFamily="2" charset="2"/>
              <a:buChar char="Ø"/>
            </a:pPr>
            <a:r>
              <a:rPr lang="fr-FR" sz="1700" dirty="0">
                <a:solidFill>
                  <a:schemeClr val="tx1"/>
                </a:solidFill>
                <a:latin typeface="Calibri" pitchFamily="34" charset="0"/>
              </a:rPr>
              <a:t>L’épicerie compte </a:t>
            </a:r>
            <a:r>
              <a:rPr lang="fr-FR" sz="1700" b="1" dirty="0">
                <a:solidFill>
                  <a:schemeClr val="tx1"/>
                </a:solidFill>
                <a:latin typeface="Calibri" pitchFamily="34" charset="0"/>
              </a:rPr>
              <a:t>47 personnes </a:t>
            </a:r>
            <a:r>
              <a:rPr lang="fr-FR" sz="1700" dirty="0">
                <a:solidFill>
                  <a:schemeClr val="tx1"/>
                </a:solidFill>
                <a:latin typeface="Calibri" pitchFamily="34" charset="0"/>
              </a:rPr>
              <a:t>âgées en 2020 contre </a:t>
            </a:r>
            <a:r>
              <a:rPr lang="fr-FR" sz="1700" b="1" dirty="0">
                <a:solidFill>
                  <a:schemeClr val="tx1"/>
                </a:solidFill>
                <a:latin typeface="Calibri" pitchFamily="34" charset="0"/>
              </a:rPr>
              <a:t>32</a:t>
            </a:r>
            <a:r>
              <a:rPr lang="fr-FR" sz="1700" dirty="0">
                <a:solidFill>
                  <a:schemeClr val="tx1"/>
                </a:solidFill>
                <a:latin typeface="Calibri" pitchFamily="34" charset="0"/>
              </a:rPr>
              <a:t> en 2019 </a:t>
            </a:r>
          </a:p>
          <a:p>
            <a:pPr algn="just">
              <a:buFont typeface="Wingdings" pitchFamily="2" charset="2"/>
              <a:buChar char="Ø"/>
            </a:pPr>
            <a:r>
              <a:rPr lang="fr-FR" sz="1700" dirty="0">
                <a:solidFill>
                  <a:schemeClr val="tx1"/>
                </a:solidFill>
                <a:latin typeface="Calibri" pitchFamily="34" charset="0"/>
              </a:rPr>
              <a:t>Le nombre de familles avec enfants a fortement augmenté. 255 familles avec enfants  soit  </a:t>
            </a:r>
            <a:r>
              <a:rPr lang="fr-FR" sz="1700" b="1" dirty="0">
                <a:solidFill>
                  <a:schemeClr val="tx1"/>
                </a:solidFill>
                <a:latin typeface="Calibri" pitchFamily="34" charset="0"/>
              </a:rPr>
              <a:t>61%</a:t>
            </a:r>
            <a:r>
              <a:rPr lang="fr-FR" sz="1700" dirty="0">
                <a:solidFill>
                  <a:schemeClr val="tx1"/>
                </a:solidFill>
                <a:latin typeface="Calibri" pitchFamily="34" charset="0"/>
              </a:rPr>
              <a:t> en 2020 contre </a:t>
            </a:r>
            <a:r>
              <a:rPr lang="fr-FR" sz="1700" b="1" dirty="0">
                <a:solidFill>
                  <a:schemeClr val="tx1"/>
                </a:solidFill>
                <a:latin typeface="Calibri" pitchFamily="34" charset="0"/>
              </a:rPr>
              <a:t>56 %</a:t>
            </a:r>
            <a:r>
              <a:rPr lang="fr-FR" sz="1700" dirty="0">
                <a:solidFill>
                  <a:schemeClr val="tx1"/>
                </a:solidFill>
                <a:latin typeface="Calibri" pitchFamily="34" charset="0"/>
              </a:rPr>
              <a:t> en 2019.</a:t>
            </a:r>
            <a:endParaRPr lang="fr-FR" sz="1700" dirty="0">
              <a:solidFill>
                <a:schemeClr val="tx1"/>
              </a:solidFill>
            </a:endParaRPr>
          </a:p>
          <a:p>
            <a:pPr algn="just">
              <a:buFont typeface="Wingdings" pitchFamily="2" charset="2"/>
              <a:buChar char="Ø"/>
            </a:pPr>
            <a:endParaRPr lang="fr-FR" dirty="0">
              <a:solidFill>
                <a:schemeClr val="tx1"/>
              </a:solidFill>
            </a:endParaRPr>
          </a:p>
          <a:p>
            <a:endParaRPr lang="fr-FR" dirty="0">
              <a:solidFill>
                <a:schemeClr val="tx1"/>
              </a:solidFill>
              <a:latin typeface="Calibri" pitchFamily="34" charset="0"/>
            </a:endParaRPr>
          </a:p>
        </p:txBody>
      </p:sp>
      <p:graphicFrame>
        <p:nvGraphicFramePr>
          <p:cNvPr id="11" name="Graphique 10"/>
          <p:cNvGraphicFramePr/>
          <p:nvPr/>
        </p:nvGraphicFramePr>
        <p:xfrm>
          <a:off x="3429000" y="5724129"/>
          <a:ext cx="2952328" cy="3096344"/>
        </p:xfrm>
        <a:graphic>
          <a:graphicData uri="http://schemas.openxmlformats.org/drawingml/2006/chart">
            <c:chart xmlns:c="http://schemas.openxmlformats.org/drawingml/2006/chart" xmlns:r="http://schemas.openxmlformats.org/officeDocument/2006/relationships" r:id="rId4"/>
          </a:graphicData>
        </a:graphic>
      </p:graphicFrame>
      <p:sp>
        <p:nvSpPr>
          <p:cNvPr id="9" name="Espace réservé du pied de page 8"/>
          <p:cNvSpPr>
            <a:spLocks noGrp="1"/>
          </p:cNvSpPr>
          <p:nvPr>
            <p:ph type="ftr" sz="quarter" idx="11"/>
          </p:nvPr>
        </p:nvSpPr>
        <p:spPr>
          <a:xfrm>
            <a:off x="2343150" y="8748464"/>
            <a:ext cx="2171700" cy="395536"/>
          </a:xfrm>
        </p:spPr>
        <p:txBody>
          <a:bodyPr/>
          <a:lstStyle/>
          <a:p>
            <a:r>
              <a:rPr lang="fr-FR" dirty="0"/>
              <a:t>4</a:t>
            </a:r>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749432"/>
          </a:xfrm>
          <a:solidFill>
            <a:srgbClr val="00B0F0"/>
          </a:solidFill>
        </p:spPr>
        <p:txBody>
          <a:bodyPr>
            <a:normAutofit fontScale="90000"/>
          </a:bodyPr>
          <a:lstStyle/>
          <a:p>
            <a:r>
              <a:rPr lang="fr-FR" b="1" dirty="0"/>
              <a:t/>
            </a:r>
            <a:br>
              <a:rPr lang="fr-FR" b="1" dirty="0"/>
            </a:br>
            <a:r>
              <a:rPr lang="fr-FR" sz="3600" b="1" dirty="0"/>
              <a:t>Statuts et Sexe de bénéficiaires </a:t>
            </a:r>
            <a:r>
              <a:rPr lang="fr-FR" dirty="0"/>
              <a:t/>
            </a:r>
            <a:br>
              <a:rPr lang="fr-FR" dirty="0"/>
            </a:br>
            <a:endParaRPr lang="fr-FR" dirty="0"/>
          </a:p>
        </p:txBody>
      </p:sp>
      <p:graphicFrame>
        <p:nvGraphicFramePr>
          <p:cNvPr id="9" name="Graphique 8"/>
          <p:cNvGraphicFramePr/>
          <p:nvPr/>
        </p:nvGraphicFramePr>
        <p:xfrm>
          <a:off x="476672" y="5694744"/>
          <a:ext cx="2736304" cy="29817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phique 5"/>
          <p:cNvGraphicFramePr/>
          <p:nvPr/>
        </p:nvGraphicFramePr>
        <p:xfrm>
          <a:off x="3429000" y="5648446"/>
          <a:ext cx="2989612" cy="3044705"/>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à coins arrondis 9"/>
          <p:cNvSpPr/>
          <p:nvPr/>
        </p:nvSpPr>
        <p:spPr>
          <a:xfrm>
            <a:off x="404664" y="1403648"/>
            <a:ext cx="6048672" cy="41764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None/>
            </a:pPr>
            <a:r>
              <a:rPr lang="fr-FR" dirty="0">
                <a:solidFill>
                  <a:schemeClr val="tx1"/>
                </a:solidFill>
                <a:latin typeface="Calibri" pitchFamily="34" charset="0"/>
              </a:rPr>
              <a:t>L’épicerie a compté </a:t>
            </a:r>
            <a:r>
              <a:rPr lang="fr-FR" b="1" dirty="0">
                <a:solidFill>
                  <a:schemeClr val="tx1"/>
                </a:solidFill>
                <a:latin typeface="Calibri" pitchFamily="34" charset="0"/>
              </a:rPr>
              <a:t>1102</a:t>
            </a:r>
            <a:r>
              <a:rPr lang="fr-FR" dirty="0">
                <a:solidFill>
                  <a:schemeClr val="tx1"/>
                </a:solidFill>
                <a:latin typeface="Calibri" pitchFamily="34" charset="0"/>
              </a:rPr>
              <a:t> personnes en </a:t>
            </a:r>
            <a:r>
              <a:rPr lang="fr-FR" b="1" dirty="0">
                <a:solidFill>
                  <a:schemeClr val="tx1"/>
                </a:solidFill>
                <a:latin typeface="Calibri" pitchFamily="34" charset="0"/>
              </a:rPr>
              <a:t>2020</a:t>
            </a:r>
            <a:r>
              <a:rPr lang="fr-FR" dirty="0">
                <a:solidFill>
                  <a:schemeClr val="tx1"/>
                </a:solidFill>
                <a:latin typeface="Calibri" pitchFamily="34" charset="0"/>
              </a:rPr>
              <a:t>, réparties en </a:t>
            </a:r>
            <a:r>
              <a:rPr lang="fr-FR" b="1" dirty="0">
                <a:solidFill>
                  <a:schemeClr val="tx1"/>
                </a:solidFill>
                <a:latin typeface="Calibri" pitchFamily="34" charset="0"/>
              </a:rPr>
              <a:t>606 femmes</a:t>
            </a:r>
            <a:r>
              <a:rPr lang="fr-FR" dirty="0">
                <a:solidFill>
                  <a:schemeClr val="tx1"/>
                </a:solidFill>
                <a:latin typeface="Calibri" pitchFamily="34" charset="0"/>
              </a:rPr>
              <a:t> soit 55% des bénéficiaires et </a:t>
            </a:r>
            <a:r>
              <a:rPr lang="fr-FR" b="1" dirty="0">
                <a:solidFill>
                  <a:schemeClr val="tx1"/>
                </a:solidFill>
                <a:latin typeface="Calibri" pitchFamily="34" charset="0"/>
              </a:rPr>
              <a:t>492</a:t>
            </a:r>
            <a:r>
              <a:rPr lang="fr-FR" dirty="0">
                <a:solidFill>
                  <a:schemeClr val="tx1"/>
                </a:solidFill>
                <a:latin typeface="Calibri" pitchFamily="34" charset="0"/>
              </a:rPr>
              <a:t> </a:t>
            </a:r>
            <a:r>
              <a:rPr lang="fr-FR" b="1" dirty="0">
                <a:solidFill>
                  <a:schemeClr val="tx1"/>
                </a:solidFill>
                <a:latin typeface="Calibri" pitchFamily="34" charset="0"/>
              </a:rPr>
              <a:t>hommes</a:t>
            </a:r>
            <a:r>
              <a:rPr lang="fr-FR" dirty="0">
                <a:solidFill>
                  <a:schemeClr val="tx1"/>
                </a:solidFill>
                <a:latin typeface="Calibri" pitchFamily="34" charset="0"/>
              </a:rPr>
              <a:t> soit 45%.</a:t>
            </a:r>
          </a:p>
          <a:p>
            <a:pPr algn="just">
              <a:buNone/>
            </a:pPr>
            <a:r>
              <a:rPr lang="fr-FR" dirty="0">
                <a:solidFill>
                  <a:schemeClr val="tx1"/>
                </a:solidFill>
              </a:rPr>
              <a:t>Concernant les revenus des bénéficiaires En 2020, on constate une forte augmentation du nombre de bénéficiaires allocataires du revenu de solidarité et des familles sans revenu, ou en perte de revenu liée à la pandémie de </a:t>
            </a:r>
            <a:r>
              <a:rPr lang="fr-FR" dirty="0" err="1">
                <a:solidFill>
                  <a:schemeClr val="tx1"/>
                </a:solidFill>
              </a:rPr>
              <a:t>Covid</a:t>
            </a:r>
            <a:r>
              <a:rPr lang="fr-FR" dirty="0">
                <a:solidFill>
                  <a:schemeClr val="tx1"/>
                </a:solidFill>
              </a:rPr>
              <a:t>-19. </a:t>
            </a:r>
          </a:p>
          <a:p>
            <a:pPr algn="just">
              <a:buNone/>
            </a:pPr>
            <a:r>
              <a:rPr lang="fr-FR" dirty="0">
                <a:solidFill>
                  <a:schemeClr val="tx1"/>
                </a:solidFill>
              </a:rPr>
              <a:t>Les bénéficiaires de l’année 2020  sont presque les mêmes personnes que l’an passé. mais on remarque  l’apparition de profils  (avec davantage de migrants accompagnés par France Terre D’Asile) qui étaient peu représentés parmi les bénéficiaires de l’aide alimentaire.</a:t>
            </a:r>
          </a:p>
        </p:txBody>
      </p:sp>
      <p:sp>
        <p:nvSpPr>
          <p:cNvPr id="11" name="Espace réservé du pied de page 10"/>
          <p:cNvSpPr>
            <a:spLocks noGrp="1"/>
          </p:cNvSpPr>
          <p:nvPr>
            <p:ph type="ftr" sz="quarter" idx="11"/>
          </p:nvPr>
        </p:nvSpPr>
        <p:spPr>
          <a:xfrm>
            <a:off x="2492896" y="8676456"/>
            <a:ext cx="2171700" cy="467544"/>
          </a:xfrm>
        </p:spPr>
        <p:txBody>
          <a:bodyPr/>
          <a:lstStyle/>
          <a:p>
            <a:r>
              <a:rPr lang="fr-FR" dirty="0"/>
              <a:t>5</a:t>
            </a:r>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00B0F0"/>
          </a:solidFill>
        </p:spPr>
        <p:txBody>
          <a:bodyPr>
            <a:normAutofit/>
          </a:bodyPr>
          <a:lstStyle/>
          <a:p>
            <a:r>
              <a:rPr lang="fr-FR" sz="4000" b="1" dirty="0"/>
              <a:t>DOMICILIATION DES DEMANDEURS </a:t>
            </a:r>
          </a:p>
        </p:txBody>
      </p:sp>
      <p:graphicFrame>
        <p:nvGraphicFramePr>
          <p:cNvPr id="8" name="Espace réservé du contenu 7"/>
          <p:cNvGraphicFramePr>
            <a:graphicFrameLocks noGrp="1"/>
          </p:cNvGraphicFramePr>
          <p:nvPr>
            <p:ph idx="1"/>
          </p:nvPr>
        </p:nvGraphicFramePr>
        <p:xfrm>
          <a:off x="370390" y="2051720"/>
          <a:ext cx="6082946" cy="408045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à coins arrondis 6"/>
          <p:cNvSpPr/>
          <p:nvPr/>
        </p:nvSpPr>
        <p:spPr>
          <a:xfrm>
            <a:off x="404664" y="6372200"/>
            <a:ext cx="5976663" cy="223224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spcBef>
                <a:spcPct val="0"/>
              </a:spcBef>
              <a:spcAft>
                <a:spcPct val="0"/>
              </a:spcAft>
            </a:pPr>
            <a:r>
              <a:rPr lang="fr-FR" b="1" dirty="0">
                <a:solidFill>
                  <a:schemeClr val="tx1"/>
                </a:solidFill>
                <a:latin typeface="Arial" pitchFamily="34" charset="0"/>
                <a:ea typeface="Times New Roman" pitchFamily="18" charset="0"/>
                <a:cs typeface="Arial" pitchFamily="34" charset="0"/>
              </a:rPr>
              <a:t>L’épicerie sociale permet aux habitants des communes : Canteleu, </a:t>
            </a:r>
            <a:r>
              <a:rPr lang="fr-FR" b="1" dirty="0" err="1">
                <a:solidFill>
                  <a:schemeClr val="tx1"/>
                </a:solidFill>
                <a:latin typeface="Arial" pitchFamily="34" charset="0"/>
                <a:ea typeface="Times New Roman" pitchFamily="18" charset="0"/>
                <a:cs typeface="Arial" pitchFamily="34" charset="0"/>
              </a:rPr>
              <a:t>Hautot</a:t>
            </a:r>
            <a:r>
              <a:rPr lang="fr-FR" b="1" dirty="0">
                <a:solidFill>
                  <a:schemeClr val="tx1"/>
                </a:solidFill>
                <a:latin typeface="Arial" pitchFamily="34" charset="0"/>
                <a:ea typeface="Times New Roman" pitchFamily="18" charset="0"/>
                <a:cs typeface="Arial" pitchFamily="34" charset="0"/>
              </a:rPr>
              <a:t> sur Seine, Val de la </a:t>
            </a:r>
            <a:r>
              <a:rPr lang="fr-FR" b="1" dirty="0" err="1">
                <a:solidFill>
                  <a:schemeClr val="tx1"/>
                </a:solidFill>
                <a:latin typeface="Arial" pitchFamily="34" charset="0"/>
                <a:ea typeface="Times New Roman" pitchFamily="18" charset="0"/>
                <a:cs typeface="Arial" pitchFamily="34" charset="0"/>
              </a:rPr>
              <a:t>Haye,Saint-Pierre</a:t>
            </a:r>
            <a:r>
              <a:rPr lang="fr-FR" b="1" dirty="0">
                <a:solidFill>
                  <a:schemeClr val="tx1"/>
                </a:solidFill>
                <a:latin typeface="Arial" pitchFamily="34" charset="0"/>
                <a:ea typeface="Times New Roman" pitchFamily="18" charset="0"/>
                <a:cs typeface="Arial" pitchFamily="34" charset="0"/>
              </a:rPr>
              <a:t> </a:t>
            </a:r>
            <a:r>
              <a:rPr lang="fr-FR" b="1" dirty="0" err="1">
                <a:solidFill>
                  <a:schemeClr val="tx1"/>
                </a:solidFill>
                <a:latin typeface="Arial" pitchFamily="34" charset="0"/>
                <a:ea typeface="Times New Roman" pitchFamily="18" charset="0"/>
                <a:cs typeface="Arial" pitchFamily="34" charset="0"/>
              </a:rPr>
              <a:t>Manneville</a:t>
            </a:r>
            <a:r>
              <a:rPr lang="fr-FR" b="1" dirty="0">
                <a:solidFill>
                  <a:schemeClr val="tx1"/>
                </a:solidFill>
                <a:latin typeface="Arial" pitchFamily="34" charset="0"/>
                <a:ea typeface="Times New Roman" pitchFamily="18" charset="0"/>
                <a:cs typeface="Arial" pitchFamily="34" charset="0"/>
              </a:rPr>
              <a:t> et </a:t>
            </a:r>
            <a:r>
              <a:rPr lang="fr-FR" b="1" dirty="0" err="1">
                <a:solidFill>
                  <a:schemeClr val="tx1"/>
                </a:solidFill>
                <a:latin typeface="Arial" pitchFamily="34" charset="0"/>
                <a:ea typeface="Times New Roman" pitchFamily="18" charset="0"/>
                <a:cs typeface="Arial" pitchFamily="34" charset="0"/>
              </a:rPr>
              <a:t>Sahurs</a:t>
            </a:r>
            <a:r>
              <a:rPr lang="fr-FR" b="1" dirty="0">
                <a:solidFill>
                  <a:schemeClr val="tx1"/>
                </a:solidFill>
                <a:latin typeface="Arial" pitchFamily="34" charset="0"/>
                <a:ea typeface="Times New Roman" pitchFamily="18" charset="0"/>
                <a:cs typeface="Arial" pitchFamily="34" charset="0"/>
              </a:rPr>
              <a:t> de bénéficié d’une aide alimentaire substantielle.</a:t>
            </a:r>
            <a:endParaRPr lang="fr-FR" sz="2400" b="1" dirty="0">
              <a:solidFill>
                <a:schemeClr val="tx1"/>
              </a:solidFill>
              <a:latin typeface="Arial" pitchFamily="34" charset="0"/>
              <a:cs typeface="Arial" pitchFamily="34" charset="0"/>
            </a:endParaRPr>
          </a:p>
        </p:txBody>
      </p:sp>
      <p:sp>
        <p:nvSpPr>
          <p:cNvPr id="9" name="Espace réservé du pied de page 8"/>
          <p:cNvSpPr>
            <a:spLocks noGrp="1"/>
          </p:cNvSpPr>
          <p:nvPr>
            <p:ph type="ftr" sz="quarter" idx="11"/>
          </p:nvPr>
        </p:nvSpPr>
        <p:spPr>
          <a:xfrm>
            <a:off x="2343150" y="8604448"/>
            <a:ext cx="2171700" cy="539552"/>
          </a:xfrm>
        </p:spPr>
        <p:txBody>
          <a:bodyPr/>
          <a:lstStyle/>
          <a:p>
            <a:r>
              <a:rPr lang="fr-FR" dirty="0"/>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656" y="107505"/>
            <a:ext cx="6048672" cy="792088"/>
          </a:xfrm>
          <a:solidFill>
            <a:srgbClr val="00B0F0"/>
          </a:solidFill>
        </p:spPr>
        <p:txBody>
          <a:bodyPr>
            <a:normAutofit fontScale="90000"/>
          </a:bodyPr>
          <a:lstStyle/>
          <a:p>
            <a:r>
              <a:rPr lang="fr-FR" dirty="0"/>
              <a:t/>
            </a:r>
            <a:br>
              <a:rPr lang="fr-FR" dirty="0"/>
            </a:br>
            <a:endParaRPr lang="fr-FR" dirty="0"/>
          </a:p>
        </p:txBody>
      </p:sp>
      <p:graphicFrame>
        <p:nvGraphicFramePr>
          <p:cNvPr id="10" name="Espace réservé du contenu 9"/>
          <p:cNvGraphicFramePr>
            <a:graphicFrameLocks noGrp="1"/>
          </p:cNvGraphicFramePr>
          <p:nvPr>
            <p:ph idx="1"/>
          </p:nvPr>
        </p:nvGraphicFramePr>
        <p:xfrm>
          <a:off x="393090" y="1024353"/>
          <a:ext cx="5904656" cy="7025640"/>
        </p:xfrm>
        <a:graphic>
          <a:graphicData uri="http://schemas.openxmlformats.org/drawingml/2006/table">
            <a:tbl>
              <a:tblPr firstRow="1" bandRow="1">
                <a:tableStyleId>{5C22544A-7EE6-4342-B048-85BDC9FD1C3A}</a:tableStyleId>
              </a:tblPr>
              <a:tblGrid>
                <a:gridCol w="1368760">
                  <a:extLst>
                    <a:ext uri="{9D8B030D-6E8A-4147-A177-3AD203B41FA5}">
                      <a16:colId xmlns:a16="http://schemas.microsoft.com/office/drawing/2014/main" xmlns="" val="20000"/>
                    </a:ext>
                  </a:extLst>
                </a:gridCol>
                <a:gridCol w="1224806">
                  <a:extLst>
                    <a:ext uri="{9D8B030D-6E8A-4147-A177-3AD203B41FA5}">
                      <a16:colId xmlns:a16="http://schemas.microsoft.com/office/drawing/2014/main" xmlns="" val="20001"/>
                    </a:ext>
                  </a:extLst>
                </a:gridCol>
                <a:gridCol w="1655545">
                  <a:extLst>
                    <a:ext uri="{9D8B030D-6E8A-4147-A177-3AD203B41FA5}">
                      <a16:colId xmlns:a16="http://schemas.microsoft.com/office/drawing/2014/main" xmlns="" val="20002"/>
                    </a:ext>
                  </a:extLst>
                </a:gridCol>
                <a:gridCol w="1655545">
                  <a:extLst>
                    <a:ext uri="{9D8B030D-6E8A-4147-A177-3AD203B41FA5}">
                      <a16:colId xmlns:a16="http://schemas.microsoft.com/office/drawing/2014/main" xmlns="" val="20003"/>
                    </a:ext>
                  </a:extLst>
                </a:gridCol>
              </a:tblGrid>
              <a:tr h="741491">
                <a:tc>
                  <a:txBody>
                    <a:bodyPr/>
                    <a:lstStyle/>
                    <a:p>
                      <a:pPr algn="ctr">
                        <a:spcAft>
                          <a:spcPts val="0"/>
                        </a:spcAft>
                      </a:pPr>
                      <a:r>
                        <a:rPr lang="fr-FR" sz="1600" b="1" kern="150" dirty="0">
                          <a:solidFill>
                            <a:srgbClr val="FFFFFF"/>
                          </a:solidFill>
                          <a:latin typeface="Arial"/>
                          <a:ea typeface="Times New Roman"/>
                          <a:cs typeface="Calibri"/>
                        </a:rPr>
                        <a:t>Domiciliation des familles</a:t>
                      </a:r>
                      <a:endParaRPr lang="fr-FR" sz="1500" kern="150" dirty="0">
                        <a:latin typeface="Calibri"/>
                        <a:ea typeface="Times New Roman"/>
                        <a:cs typeface="Calibri"/>
                      </a:endParaRPr>
                    </a:p>
                  </a:txBody>
                  <a:tcPr marL="51435" marR="51435" marT="0" marB="0" anchor="ctr"/>
                </a:tc>
                <a:tc>
                  <a:txBody>
                    <a:bodyPr/>
                    <a:lstStyle/>
                    <a:p>
                      <a:r>
                        <a:rPr lang="fr-FR" sz="1500" b="1" kern="1200" dirty="0">
                          <a:solidFill>
                            <a:schemeClr val="lt1"/>
                          </a:solidFill>
                          <a:latin typeface="+mn-lt"/>
                          <a:ea typeface="+mn-ea"/>
                          <a:cs typeface="+mn-cs"/>
                        </a:rPr>
                        <a:t>Nombre de personnes aidées</a:t>
                      </a:r>
                      <a:endParaRPr lang="fr-FR" sz="1500" dirty="0"/>
                    </a:p>
                  </a:txBody>
                  <a:tcPr marL="68580" marR="68580" marT="60960" marB="60960"/>
                </a:tc>
                <a:tc>
                  <a:txBody>
                    <a:bodyPr/>
                    <a:lstStyle/>
                    <a:p>
                      <a:pPr algn="ctr">
                        <a:spcAft>
                          <a:spcPts val="0"/>
                        </a:spcAft>
                      </a:pPr>
                      <a:r>
                        <a:rPr lang="fr-FR" sz="1600" b="1" kern="150" dirty="0">
                          <a:solidFill>
                            <a:srgbClr val="FFFFFF"/>
                          </a:solidFill>
                          <a:latin typeface="Arial"/>
                          <a:ea typeface="Times New Roman"/>
                          <a:cs typeface="Times New Roman"/>
                        </a:rPr>
                        <a:t>Pourcentage</a:t>
                      </a:r>
                      <a:endParaRPr lang="fr-FR" sz="1300" kern="150" dirty="0">
                        <a:latin typeface="Calibri"/>
                        <a:ea typeface="Times New Roman"/>
                        <a:cs typeface="Times New Roman"/>
                      </a:endParaRPr>
                    </a:p>
                  </a:txBody>
                  <a:tcPr marL="51435" marR="51435" marT="0" marB="0" anchor="ctr"/>
                </a:tc>
                <a:tc>
                  <a:txBody>
                    <a:bodyPr/>
                    <a:lstStyle/>
                    <a:p>
                      <a:pPr algn="ctr">
                        <a:spcAft>
                          <a:spcPts val="0"/>
                        </a:spcAft>
                      </a:pPr>
                      <a:r>
                        <a:rPr lang="fr-FR" sz="1900" kern="150" dirty="0">
                          <a:latin typeface="Calibri"/>
                          <a:ea typeface="Times New Roman"/>
                          <a:cs typeface="Times New Roman"/>
                        </a:rPr>
                        <a:t>Fréquentation</a:t>
                      </a:r>
                    </a:p>
                  </a:txBody>
                  <a:tcPr marL="51435" marR="51435" marT="0" marB="0" anchor="ctr"/>
                </a:tc>
                <a:extLst>
                  <a:ext uri="{0D108BD9-81ED-4DB2-BD59-A6C34878D82A}">
                    <a16:rowId xmlns:a16="http://schemas.microsoft.com/office/drawing/2014/main" xmlns="" val="10000"/>
                  </a:ext>
                </a:extLst>
              </a:tr>
              <a:tr h="783463">
                <a:tc>
                  <a:txBody>
                    <a:bodyPr/>
                    <a:lstStyle/>
                    <a:p>
                      <a:r>
                        <a:rPr lang="fr-FR" sz="2400" dirty="0"/>
                        <a:t>Canteleu</a:t>
                      </a:r>
                    </a:p>
                  </a:txBody>
                  <a:tcPr marL="68580" marR="68580" marT="60960" marB="60960">
                    <a:solidFill>
                      <a:schemeClr val="accent5">
                        <a:lumMod val="60000"/>
                        <a:lumOff val="40000"/>
                      </a:schemeClr>
                    </a:solidFill>
                  </a:tcPr>
                </a:tc>
                <a:tc>
                  <a:txBody>
                    <a:bodyPr/>
                    <a:lstStyle/>
                    <a:p>
                      <a:pPr algn="ctr"/>
                      <a:r>
                        <a:rPr lang="fr-FR" sz="2400" dirty="0"/>
                        <a:t>1083</a:t>
                      </a:r>
                    </a:p>
                  </a:txBody>
                  <a:tcPr marL="68580" marR="68580" marT="60960" marB="60960">
                    <a:solidFill>
                      <a:schemeClr val="accent5">
                        <a:lumMod val="60000"/>
                        <a:lumOff val="40000"/>
                      </a:schemeClr>
                    </a:solidFill>
                  </a:tcPr>
                </a:tc>
                <a:tc>
                  <a:txBody>
                    <a:bodyPr/>
                    <a:lstStyle/>
                    <a:p>
                      <a:pPr algn="ctr"/>
                      <a:r>
                        <a:rPr lang="fr-FR" sz="2400" dirty="0"/>
                        <a:t>98.24 %</a:t>
                      </a:r>
                    </a:p>
                  </a:txBody>
                  <a:tcPr marL="68580" marR="68580" marT="60960" marB="60960">
                    <a:solidFill>
                      <a:schemeClr val="accent5">
                        <a:lumMod val="60000"/>
                        <a:lumOff val="40000"/>
                      </a:schemeClr>
                    </a:solidFill>
                  </a:tcPr>
                </a:tc>
                <a:tc>
                  <a:txBody>
                    <a:bodyPr/>
                    <a:lstStyle/>
                    <a:p>
                      <a:r>
                        <a:rPr lang="fr-FR" sz="2400" b="0" i="0" kern="1200" dirty="0">
                          <a:solidFill>
                            <a:schemeClr val="dk1"/>
                          </a:solidFill>
                          <a:latin typeface="+mn-lt"/>
                          <a:ea typeface="+mn-ea"/>
                          <a:cs typeface="+mn-cs"/>
                        </a:rPr>
                        <a:t>8951 </a:t>
                      </a:r>
                      <a:r>
                        <a:rPr lang="fr-FR" sz="2400" dirty="0"/>
                        <a:t>passages</a:t>
                      </a:r>
                    </a:p>
                  </a:txBody>
                  <a:tcPr marL="68580" marR="68580" marT="60960" marB="60960">
                    <a:solidFill>
                      <a:schemeClr val="accent5">
                        <a:lumMod val="60000"/>
                        <a:lumOff val="40000"/>
                      </a:schemeClr>
                    </a:solidFill>
                  </a:tcPr>
                </a:tc>
                <a:extLst>
                  <a:ext uri="{0D108BD9-81ED-4DB2-BD59-A6C34878D82A}">
                    <a16:rowId xmlns:a16="http://schemas.microsoft.com/office/drawing/2014/main" xmlns="" val="10001"/>
                  </a:ext>
                </a:extLst>
              </a:tr>
              <a:tr h="783463">
                <a:tc>
                  <a:txBody>
                    <a:bodyPr/>
                    <a:lstStyle/>
                    <a:p>
                      <a:r>
                        <a:rPr lang="fr-FR" sz="2400" kern="1200" dirty="0" err="1">
                          <a:solidFill>
                            <a:schemeClr val="dk1"/>
                          </a:solidFill>
                          <a:latin typeface="+mn-lt"/>
                          <a:ea typeface="+mn-ea"/>
                          <a:cs typeface="+mn-cs"/>
                        </a:rPr>
                        <a:t>Hautot</a:t>
                      </a:r>
                      <a:r>
                        <a:rPr lang="fr-FR" sz="2400" kern="1200" dirty="0">
                          <a:solidFill>
                            <a:schemeClr val="dk1"/>
                          </a:solidFill>
                          <a:latin typeface="+mn-lt"/>
                          <a:ea typeface="+mn-ea"/>
                          <a:cs typeface="+mn-cs"/>
                        </a:rPr>
                        <a:t> sur Seine</a:t>
                      </a:r>
                      <a:endParaRPr lang="fr-FR" sz="2400" dirty="0"/>
                    </a:p>
                  </a:txBody>
                  <a:tcPr marL="68580" marR="68580" marT="60960" marB="60960">
                    <a:solidFill>
                      <a:schemeClr val="accent5">
                        <a:lumMod val="75000"/>
                      </a:schemeClr>
                    </a:solidFill>
                  </a:tcPr>
                </a:tc>
                <a:tc>
                  <a:txBody>
                    <a:bodyPr/>
                    <a:lstStyle/>
                    <a:p>
                      <a:pPr algn="ctr"/>
                      <a:r>
                        <a:rPr lang="fr-FR" sz="2400" dirty="0"/>
                        <a:t>0</a:t>
                      </a:r>
                    </a:p>
                  </a:txBody>
                  <a:tcPr marL="68580" marR="68580" marT="60960" marB="60960">
                    <a:solidFill>
                      <a:schemeClr val="accent5">
                        <a:lumMod val="75000"/>
                      </a:schemeClr>
                    </a:solidFill>
                  </a:tcPr>
                </a:tc>
                <a:tc>
                  <a:txBody>
                    <a:bodyPr/>
                    <a:lstStyle/>
                    <a:p>
                      <a:pPr algn="ctr"/>
                      <a:r>
                        <a:rPr lang="fr-FR" sz="2400" dirty="0"/>
                        <a:t>0.00%</a:t>
                      </a:r>
                    </a:p>
                  </a:txBody>
                  <a:tcPr marL="68580" marR="68580" marT="60960" marB="60960">
                    <a:solidFill>
                      <a:schemeClr val="accent5">
                        <a:lumMod val="75000"/>
                      </a:schemeClr>
                    </a:solidFill>
                  </a:tcPr>
                </a:tc>
                <a:tc>
                  <a:txBody>
                    <a:bodyPr/>
                    <a:lstStyle/>
                    <a:p>
                      <a:r>
                        <a:rPr lang="fr-FR" sz="2400" dirty="0"/>
                        <a:t>0</a:t>
                      </a:r>
                    </a:p>
                  </a:txBody>
                  <a:tcPr marL="68580" marR="68580" marT="60960" marB="60960">
                    <a:solidFill>
                      <a:schemeClr val="accent5">
                        <a:lumMod val="75000"/>
                      </a:schemeClr>
                    </a:solidFill>
                  </a:tcPr>
                </a:tc>
                <a:extLst>
                  <a:ext uri="{0D108BD9-81ED-4DB2-BD59-A6C34878D82A}">
                    <a16:rowId xmlns:a16="http://schemas.microsoft.com/office/drawing/2014/main" xmlns="" val="10002"/>
                  </a:ext>
                </a:extLst>
              </a:tr>
              <a:tr h="783463">
                <a:tc>
                  <a:txBody>
                    <a:bodyPr/>
                    <a:lstStyle/>
                    <a:p>
                      <a:pPr marL="0" algn="l" defTabSz="914400" rtl="0" eaLnBrk="1" latinLnBrk="0" hangingPunct="1">
                        <a:spcAft>
                          <a:spcPts val="0"/>
                        </a:spcAft>
                      </a:pPr>
                      <a:r>
                        <a:rPr lang="fr-FR" sz="2400" kern="1200" dirty="0" err="1">
                          <a:solidFill>
                            <a:schemeClr val="dk1"/>
                          </a:solidFill>
                          <a:latin typeface="+mn-lt"/>
                          <a:ea typeface="+mn-ea"/>
                          <a:cs typeface="+mn-cs"/>
                        </a:rPr>
                        <a:t>Sahurs</a:t>
                      </a:r>
                      <a:endParaRPr lang="fr-FR" sz="2400" kern="1200" dirty="0">
                        <a:solidFill>
                          <a:schemeClr val="dk1"/>
                        </a:solidFill>
                        <a:latin typeface="+mn-lt"/>
                        <a:ea typeface="+mn-ea"/>
                        <a:cs typeface="+mn-cs"/>
                      </a:endParaRPr>
                    </a:p>
                    <a:p>
                      <a:pPr marL="0" algn="l" defTabSz="914400" rtl="0" eaLnBrk="1" latinLnBrk="0" hangingPunct="1">
                        <a:spcAft>
                          <a:spcPts val="0"/>
                        </a:spcAft>
                      </a:pPr>
                      <a:endParaRPr lang="fr-FR" sz="2400" kern="1200" dirty="0">
                        <a:solidFill>
                          <a:schemeClr val="dk1"/>
                        </a:solidFill>
                        <a:latin typeface="+mn-lt"/>
                        <a:ea typeface="+mn-ea"/>
                        <a:cs typeface="+mn-cs"/>
                      </a:endParaRPr>
                    </a:p>
                  </a:txBody>
                  <a:tcPr marL="51435" marR="51435" marT="0" marB="0" anchor="ctr">
                    <a:solidFill>
                      <a:schemeClr val="accent5">
                        <a:lumMod val="60000"/>
                        <a:lumOff val="40000"/>
                      </a:schemeClr>
                    </a:solidFill>
                  </a:tcPr>
                </a:tc>
                <a:tc>
                  <a:txBody>
                    <a:bodyPr/>
                    <a:lstStyle/>
                    <a:p>
                      <a:pPr algn="ctr"/>
                      <a:r>
                        <a:rPr lang="fr-FR" sz="2400" dirty="0"/>
                        <a:t>10</a:t>
                      </a:r>
                    </a:p>
                  </a:txBody>
                  <a:tcPr marL="68580" marR="68580" marT="60960" marB="60960">
                    <a:solidFill>
                      <a:schemeClr val="accent5">
                        <a:lumMod val="60000"/>
                        <a:lumOff val="40000"/>
                      </a:schemeClr>
                    </a:solidFill>
                  </a:tcPr>
                </a:tc>
                <a:tc>
                  <a:txBody>
                    <a:bodyPr/>
                    <a:lstStyle/>
                    <a:p>
                      <a:pPr algn="ctr"/>
                      <a:r>
                        <a:rPr lang="fr-FR" sz="2400" dirty="0"/>
                        <a:t> 0.93 %</a:t>
                      </a:r>
                    </a:p>
                  </a:txBody>
                  <a:tcPr marL="68580" marR="68580" marT="60960" marB="60960">
                    <a:solidFill>
                      <a:schemeClr val="accent5">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400" dirty="0"/>
                        <a:t>56 passages</a:t>
                      </a:r>
                    </a:p>
                    <a:p>
                      <a:endParaRPr lang="fr-FR" sz="2400" dirty="0"/>
                    </a:p>
                  </a:txBody>
                  <a:tcPr marL="68580" marR="68580" marT="60960" marB="60960">
                    <a:solidFill>
                      <a:schemeClr val="accent5">
                        <a:lumMod val="60000"/>
                        <a:lumOff val="40000"/>
                      </a:schemeClr>
                    </a:solidFill>
                  </a:tcPr>
                </a:tc>
                <a:extLst>
                  <a:ext uri="{0D108BD9-81ED-4DB2-BD59-A6C34878D82A}">
                    <a16:rowId xmlns:a16="http://schemas.microsoft.com/office/drawing/2014/main" xmlns="" val="10003"/>
                  </a:ext>
                </a:extLst>
              </a:tr>
              <a:tr h="1455002">
                <a:tc>
                  <a:txBody>
                    <a:bodyPr/>
                    <a:lstStyle/>
                    <a:p>
                      <a:r>
                        <a:rPr lang="fr-FR" sz="2400" kern="1200" dirty="0">
                          <a:solidFill>
                            <a:schemeClr val="dk1"/>
                          </a:solidFill>
                          <a:latin typeface="+mn-lt"/>
                          <a:ea typeface="+mn-ea"/>
                          <a:cs typeface="+mn-cs"/>
                        </a:rPr>
                        <a:t>Saint-Pierre de </a:t>
                      </a:r>
                      <a:r>
                        <a:rPr lang="fr-FR" sz="2400" kern="1200" dirty="0" err="1">
                          <a:solidFill>
                            <a:schemeClr val="dk1"/>
                          </a:solidFill>
                          <a:latin typeface="+mn-lt"/>
                          <a:ea typeface="+mn-ea"/>
                          <a:cs typeface="+mn-cs"/>
                        </a:rPr>
                        <a:t>Manneville</a:t>
                      </a:r>
                      <a:endParaRPr lang="fr-FR" sz="2400" dirty="0"/>
                    </a:p>
                  </a:txBody>
                  <a:tcPr marL="68580" marR="68580" marT="60960" marB="60960">
                    <a:solidFill>
                      <a:schemeClr val="accent5">
                        <a:lumMod val="75000"/>
                      </a:schemeClr>
                    </a:solidFill>
                  </a:tcPr>
                </a:tc>
                <a:tc>
                  <a:txBody>
                    <a:bodyPr/>
                    <a:lstStyle/>
                    <a:p>
                      <a:pPr algn="ctr"/>
                      <a:r>
                        <a:rPr lang="fr-FR" sz="2400" dirty="0"/>
                        <a:t>0</a:t>
                      </a:r>
                    </a:p>
                  </a:txBody>
                  <a:tcPr marL="68580" marR="68580" marT="60960" marB="60960">
                    <a:solidFill>
                      <a:schemeClr val="accent5">
                        <a:lumMod val="75000"/>
                      </a:schemeClr>
                    </a:solidFill>
                  </a:tcPr>
                </a:tc>
                <a:tc>
                  <a:txBody>
                    <a:bodyPr/>
                    <a:lstStyle/>
                    <a:p>
                      <a:pPr algn="ctr"/>
                      <a:r>
                        <a:rPr lang="fr-FR" sz="2400" dirty="0"/>
                        <a:t>0.00%</a:t>
                      </a:r>
                    </a:p>
                  </a:txBody>
                  <a:tcPr marL="68580" marR="68580" marT="60960" marB="60960">
                    <a:solidFill>
                      <a:schemeClr val="accent5">
                        <a:lumMod val="75000"/>
                      </a:schemeClr>
                    </a:solidFill>
                  </a:tcPr>
                </a:tc>
                <a:tc>
                  <a:txBody>
                    <a:bodyPr/>
                    <a:lstStyle/>
                    <a:p>
                      <a:r>
                        <a:rPr lang="fr-FR" sz="2400" dirty="0"/>
                        <a:t>0</a:t>
                      </a:r>
                    </a:p>
                  </a:txBody>
                  <a:tcPr marL="68580" marR="68580" marT="60960" marB="60960">
                    <a:solidFill>
                      <a:schemeClr val="accent5">
                        <a:lumMod val="75000"/>
                      </a:schemeClr>
                    </a:solidFill>
                  </a:tcPr>
                </a:tc>
                <a:extLst>
                  <a:ext uri="{0D108BD9-81ED-4DB2-BD59-A6C34878D82A}">
                    <a16:rowId xmlns:a16="http://schemas.microsoft.com/office/drawing/2014/main" xmlns="" val="10004"/>
                  </a:ext>
                </a:extLst>
              </a:tr>
              <a:tr h="1119232">
                <a:tc>
                  <a:txBody>
                    <a:bodyPr/>
                    <a:lstStyle/>
                    <a:p>
                      <a:r>
                        <a:rPr lang="fr-FR" sz="2400" kern="1200" dirty="0">
                          <a:solidFill>
                            <a:schemeClr val="dk1"/>
                          </a:solidFill>
                          <a:latin typeface="+mn-lt"/>
                          <a:ea typeface="+mn-ea"/>
                          <a:cs typeface="+mn-cs"/>
                        </a:rPr>
                        <a:t>Val de la Haye</a:t>
                      </a:r>
                    </a:p>
                    <a:p>
                      <a:endParaRPr lang="fr-FR" sz="2400" dirty="0"/>
                    </a:p>
                  </a:txBody>
                  <a:tcPr marL="68580" marR="68580" marT="60960" marB="60960">
                    <a:solidFill>
                      <a:schemeClr val="accent5">
                        <a:lumMod val="60000"/>
                        <a:lumOff val="40000"/>
                      </a:schemeClr>
                    </a:solidFill>
                  </a:tcPr>
                </a:tc>
                <a:tc>
                  <a:txBody>
                    <a:bodyPr/>
                    <a:lstStyle/>
                    <a:p>
                      <a:pPr algn="ctr"/>
                      <a:r>
                        <a:rPr lang="fr-FR" sz="2400" dirty="0"/>
                        <a:t>9</a:t>
                      </a:r>
                    </a:p>
                  </a:txBody>
                  <a:tcPr marL="68580" marR="68580" marT="60960" marB="60960">
                    <a:solidFill>
                      <a:schemeClr val="accent5">
                        <a:lumMod val="60000"/>
                        <a:lumOff val="40000"/>
                      </a:schemeClr>
                    </a:solidFill>
                  </a:tcPr>
                </a:tc>
                <a:tc>
                  <a:txBody>
                    <a:bodyPr/>
                    <a:lstStyle/>
                    <a:p>
                      <a:pPr algn="ctr"/>
                      <a:r>
                        <a:rPr lang="fr-FR" sz="2400" dirty="0"/>
                        <a:t>0.83 % </a:t>
                      </a:r>
                    </a:p>
                  </a:txBody>
                  <a:tcPr marL="68580" marR="68580" marT="60960" marB="60960">
                    <a:solidFill>
                      <a:schemeClr val="accent5">
                        <a:lumMod val="60000"/>
                        <a:lumOff val="40000"/>
                      </a:schemeClr>
                    </a:solidFill>
                  </a:tcPr>
                </a:tc>
                <a:tc>
                  <a:txBody>
                    <a:bodyPr/>
                    <a:lstStyle/>
                    <a:p>
                      <a:r>
                        <a:rPr lang="fr-FR" sz="2400" dirty="0"/>
                        <a:t>30 passage</a:t>
                      </a:r>
                      <a:r>
                        <a:rPr lang="fr-FR" sz="2400" baseline="0" dirty="0"/>
                        <a:t>s</a:t>
                      </a:r>
                      <a:endParaRPr lang="fr-FR" sz="2400" dirty="0"/>
                    </a:p>
                  </a:txBody>
                  <a:tcPr marL="68580" marR="68580" marT="60960" marB="60960">
                    <a:solidFill>
                      <a:schemeClr val="accent5">
                        <a:lumMod val="60000"/>
                        <a:lumOff val="40000"/>
                      </a:schemeClr>
                    </a:solidFill>
                  </a:tcPr>
                </a:tc>
                <a:extLst>
                  <a:ext uri="{0D108BD9-81ED-4DB2-BD59-A6C34878D82A}">
                    <a16:rowId xmlns:a16="http://schemas.microsoft.com/office/drawing/2014/main" xmlns="" val="10005"/>
                  </a:ext>
                </a:extLst>
              </a:tr>
              <a:tr h="783463">
                <a:tc>
                  <a:txBody>
                    <a:bodyPr/>
                    <a:lstStyle/>
                    <a:p>
                      <a:r>
                        <a:rPr lang="fr-FR" sz="2400" dirty="0"/>
                        <a:t>TOTAL</a:t>
                      </a:r>
                    </a:p>
                  </a:txBody>
                  <a:tcPr marL="68580" marR="68580" marT="60960" marB="60960"/>
                </a:tc>
                <a:tc>
                  <a:txBody>
                    <a:bodyPr/>
                    <a:lstStyle/>
                    <a:p>
                      <a:pPr algn="ctr"/>
                      <a:r>
                        <a:rPr lang="fr-FR" sz="2400" dirty="0"/>
                        <a:t>1102</a:t>
                      </a:r>
                    </a:p>
                  </a:txBody>
                  <a:tcPr marL="68580" marR="68580" marT="60960" marB="60960">
                    <a:solidFill>
                      <a:srgbClr val="FFFF00"/>
                    </a:solidFill>
                  </a:tcPr>
                </a:tc>
                <a:tc>
                  <a:txBody>
                    <a:bodyPr/>
                    <a:lstStyle/>
                    <a:p>
                      <a:pPr algn="ctr"/>
                      <a:r>
                        <a:rPr lang="fr-FR" sz="2400" dirty="0"/>
                        <a:t>100%</a:t>
                      </a:r>
                    </a:p>
                  </a:txBody>
                  <a:tcPr marL="68580" marR="68580" marT="60960" marB="60960">
                    <a:solidFill>
                      <a:srgbClr val="FFFF00"/>
                    </a:solidFill>
                  </a:tcPr>
                </a:tc>
                <a:tc>
                  <a:txBody>
                    <a:bodyPr/>
                    <a:lstStyle/>
                    <a:p>
                      <a:r>
                        <a:rPr lang="fr-FR" sz="2400" dirty="0"/>
                        <a:t>9037 passage</a:t>
                      </a:r>
                      <a:r>
                        <a:rPr lang="fr-FR" sz="2400" baseline="0" dirty="0"/>
                        <a:t>s</a:t>
                      </a:r>
                      <a:endParaRPr lang="fr-FR" sz="2400" dirty="0"/>
                    </a:p>
                  </a:txBody>
                  <a:tcPr marL="68580" marR="68580" marT="60960" marB="60960">
                    <a:solidFill>
                      <a:srgbClr val="FFFF00"/>
                    </a:solidFill>
                  </a:tcPr>
                </a:tc>
                <a:extLst>
                  <a:ext uri="{0D108BD9-81ED-4DB2-BD59-A6C34878D82A}">
                    <a16:rowId xmlns:a16="http://schemas.microsoft.com/office/drawing/2014/main" xmlns="" val="10006"/>
                  </a:ext>
                </a:extLst>
              </a:tr>
            </a:tbl>
          </a:graphicData>
        </a:graphic>
      </p:graphicFrame>
      <p:sp>
        <p:nvSpPr>
          <p:cNvPr id="4" name="Rectangle 3"/>
          <p:cNvSpPr/>
          <p:nvPr/>
        </p:nvSpPr>
        <p:spPr>
          <a:xfrm>
            <a:off x="332656" y="179512"/>
            <a:ext cx="6156684" cy="523220"/>
          </a:xfrm>
          <a:prstGeom prst="rect">
            <a:avLst/>
          </a:prstGeom>
        </p:spPr>
        <p:txBody>
          <a:bodyPr wrap="square">
            <a:spAutoFit/>
          </a:bodyPr>
          <a:lstStyle/>
          <a:p>
            <a:pPr algn="ctr"/>
            <a:r>
              <a:rPr lang="fr-FR" sz="2800" b="1" dirty="0"/>
              <a:t>Fréquentation des familles bénéficiaires</a:t>
            </a:r>
            <a:endParaRPr lang="fr-FR" sz="2800" dirty="0"/>
          </a:p>
        </p:txBody>
      </p:sp>
      <p:sp>
        <p:nvSpPr>
          <p:cNvPr id="7" name="Espace réservé du pied de page 6"/>
          <p:cNvSpPr>
            <a:spLocks noGrp="1"/>
          </p:cNvSpPr>
          <p:nvPr>
            <p:ph type="ftr" sz="quarter" idx="11"/>
          </p:nvPr>
        </p:nvSpPr>
        <p:spPr>
          <a:xfrm>
            <a:off x="2343150" y="8676456"/>
            <a:ext cx="2171700" cy="467544"/>
          </a:xfrm>
        </p:spPr>
        <p:txBody>
          <a:bodyPr/>
          <a:lstStyle/>
          <a:p>
            <a:r>
              <a:rPr lang="fr-FR" dirty="0"/>
              <a:t>7</a:t>
            </a:r>
          </a:p>
        </p:txBody>
      </p:sp>
      <p:sp>
        <p:nvSpPr>
          <p:cNvPr id="8" name="Rectangle 7"/>
          <p:cNvSpPr/>
          <p:nvPr/>
        </p:nvSpPr>
        <p:spPr>
          <a:xfrm>
            <a:off x="404664" y="8172399"/>
            <a:ext cx="5904656" cy="923330"/>
          </a:xfrm>
          <a:prstGeom prst="rect">
            <a:avLst/>
          </a:prstGeom>
        </p:spPr>
        <p:txBody>
          <a:bodyPr wrap="square">
            <a:spAutoFit/>
          </a:bodyPr>
          <a:lstStyle/>
          <a:p>
            <a:pPr algn="just"/>
            <a:r>
              <a:rPr lang="fr-FR" dirty="0"/>
              <a:t>L'épicerie comptabilise en 2020 une fréquentation moyenne de 31 bénéficiaires par jour. les mois de novembre et décembre 2020 ont connu des records de fréquentation.</a:t>
            </a:r>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656" y="251520"/>
            <a:ext cx="6172200" cy="792088"/>
          </a:xfrm>
          <a:solidFill>
            <a:srgbClr val="00B0F0"/>
          </a:solidFill>
        </p:spPr>
        <p:txBody>
          <a:bodyPr>
            <a:normAutofit/>
          </a:bodyPr>
          <a:lstStyle/>
          <a:p>
            <a:r>
              <a:rPr lang="fr-FR" b="1" dirty="0"/>
              <a:t>L'approvisionnement</a:t>
            </a:r>
            <a:endParaRPr lang="fr-FR" dirty="0"/>
          </a:p>
        </p:txBody>
      </p:sp>
      <p:sp>
        <p:nvSpPr>
          <p:cNvPr id="3" name="Espace réservé du contenu 2"/>
          <p:cNvSpPr>
            <a:spLocks noGrp="1"/>
          </p:cNvSpPr>
          <p:nvPr>
            <p:ph idx="1"/>
          </p:nvPr>
        </p:nvSpPr>
        <p:spPr>
          <a:xfrm>
            <a:off x="260648" y="1115616"/>
            <a:ext cx="6172200" cy="6624736"/>
          </a:xfrm>
        </p:spPr>
        <p:txBody>
          <a:bodyPr>
            <a:normAutofit fontScale="47500" lnSpcReduction="20000"/>
          </a:bodyPr>
          <a:lstStyle/>
          <a:p>
            <a:pPr lvl="0" algn="just">
              <a:buNone/>
            </a:pPr>
            <a:r>
              <a:rPr lang="fr-FR" dirty="0"/>
              <a:t>	</a:t>
            </a:r>
          </a:p>
          <a:p>
            <a:pPr algn="just">
              <a:buNone/>
            </a:pPr>
            <a:r>
              <a:rPr lang="fr-FR" dirty="0"/>
              <a:t>	L’épicerie compte 3 fournisseurs  pour les produits alimentaires ,un fournisseur pour les produits d'entretien et d'hygiène,  un fournisseur pour les fruits et légumes et un fournisseur pour le poisson surgelé.</a:t>
            </a:r>
          </a:p>
          <a:p>
            <a:pPr algn="just">
              <a:buFont typeface="Wingdings" pitchFamily="2" charset="2"/>
              <a:buChar char="Ø"/>
            </a:pPr>
            <a:r>
              <a:rPr lang="fr-FR" dirty="0"/>
              <a:t>Carrefour Barentin du lundi au samedi  </a:t>
            </a:r>
          </a:p>
          <a:p>
            <a:pPr algn="just">
              <a:buFont typeface="Wingdings" pitchFamily="2" charset="2"/>
              <a:buChar char="Ø"/>
            </a:pPr>
            <a:r>
              <a:rPr lang="fr-FR" dirty="0"/>
              <a:t>Leclerc </a:t>
            </a:r>
            <a:r>
              <a:rPr lang="fr-FR" dirty="0" err="1"/>
              <a:t>Bapeaume</a:t>
            </a:r>
            <a:r>
              <a:rPr lang="fr-FR" dirty="0"/>
              <a:t> les mercredis et samedis pour les dons de marchandises </a:t>
            </a:r>
          </a:p>
          <a:p>
            <a:pPr algn="just">
              <a:buFont typeface="Wingdings" pitchFamily="2" charset="2"/>
              <a:buChar char="Ø"/>
            </a:pPr>
            <a:r>
              <a:rPr lang="fr-FR" dirty="0"/>
              <a:t>Leclerc d’Yvetot en binôme avec l’épicerie d’Yvetot les mardis et jeudis</a:t>
            </a:r>
          </a:p>
          <a:p>
            <a:pPr algn="just">
              <a:buFont typeface="Wingdings" pitchFamily="2" charset="2"/>
              <a:buChar char="Ø"/>
            </a:pPr>
            <a:r>
              <a:rPr lang="fr-FR" dirty="0"/>
              <a:t>Dons Solidaires ( deux commandes par mois )</a:t>
            </a:r>
          </a:p>
          <a:p>
            <a:pPr algn="just">
              <a:buFont typeface="Wingdings" pitchFamily="2" charset="2"/>
              <a:buChar char="Ø"/>
            </a:pPr>
            <a:r>
              <a:rPr lang="fr-FR" dirty="0"/>
              <a:t>Chantier d’insertion Rungis/ANDES ( 300 kg en moyenne de fruits et légumes par semaine ) </a:t>
            </a:r>
          </a:p>
          <a:p>
            <a:pPr algn="just">
              <a:buFont typeface="Wingdings" pitchFamily="2" charset="2"/>
              <a:buChar char="Ø"/>
            </a:pPr>
            <a:r>
              <a:rPr lang="fr-FR" dirty="0"/>
              <a:t>Le chantier d’insertion « Panier de la Mer » à Fécamp</a:t>
            </a:r>
          </a:p>
          <a:p>
            <a:pPr lvl="0" algn="just">
              <a:buNone/>
            </a:pPr>
            <a:r>
              <a:rPr lang="fr-FR" b="1" dirty="0"/>
              <a:t>	En 2020, </a:t>
            </a:r>
            <a:r>
              <a:rPr lang="fr-FR" dirty="0"/>
              <a:t>les ramasses auprès de la Grande Distribution représentent 535</a:t>
            </a:r>
            <a:r>
              <a:rPr lang="fr-FR" b="1" dirty="0"/>
              <a:t>k/300</a:t>
            </a:r>
            <a:r>
              <a:rPr lang="fr-FR" dirty="0"/>
              <a:t> jours contre  </a:t>
            </a:r>
            <a:r>
              <a:rPr lang="fr-FR" b="1" dirty="0"/>
              <a:t>900k/300</a:t>
            </a:r>
            <a:r>
              <a:rPr lang="fr-FR" dirty="0"/>
              <a:t> jours en </a:t>
            </a:r>
            <a:r>
              <a:rPr lang="fr-FR" b="1" dirty="0"/>
              <a:t>2019 ( une chute libre très inquiétante pour l’avenir de notre associations et pour les bénéficiaires)  </a:t>
            </a:r>
          </a:p>
          <a:p>
            <a:pPr lvl="0" algn="just">
              <a:buNone/>
            </a:pPr>
            <a:r>
              <a:rPr lang="fr-FR" dirty="0"/>
              <a:t>	En complément, l’épicerie s’approvisionne auprès de la Banque Alimentaire de Rouen et participe financièrement à hauteur</a:t>
            </a:r>
          </a:p>
          <a:p>
            <a:pPr algn="just">
              <a:buNone/>
            </a:pPr>
            <a:r>
              <a:rPr lang="fr-FR" dirty="0"/>
              <a:t>	De 2 267 euros sur l’année 2020.</a:t>
            </a:r>
          </a:p>
          <a:p>
            <a:pPr algn="just">
              <a:buNone/>
            </a:pPr>
            <a:r>
              <a:rPr lang="fr-FR" dirty="0"/>
              <a:t>	Aussi, l’épicerie « le quotidien » a bénéficié du CNES ANDES 2020 d’une enveloppe  de 15 000 € qui a servi à acheter les produits alimentaires (conserves, sucre, farine, céréales, chocolat en poudre, légumes secs ...)</a:t>
            </a:r>
            <a:br>
              <a:rPr lang="fr-FR" dirty="0"/>
            </a:br>
            <a:r>
              <a:rPr lang="fr-FR" dirty="0"/>
              <a:t>L’approvisionnement de l’épicerie solidaire est toujours quelque chose d’aléatoire, puisqu’il est assujetti aux politiques de la grande distribution,  aux contraintes légales liées aux dons.</a:t>
            </a:r>
            <a:br>
              <a:rPr lang="fr-FR" dirty="0"/>
            </a:br>
            <a:endParaRPr lang="fr-FR" dirty="0"/>
          </a:p>
          <a:p>
            <a:endParaRPr lang="fr-FR" dirty="0"/>
          </a:p>
        </p:txBody>
      </p:sp>
      <p:graphicFrame>
        <p:nvGraphicFramePr>
          <p:cNvPr id="6" name="Graphique 5"/>
          <p:cNvGraphicFramePr/>
          <p:nvPr>
            <p:extLst>
              <p:ext uri="{D42A27DB-BD31-4B8C-83A1-F6EECF244321}">
                <p14:modId xmlns:p14="http://schemas.microsoft.com/office/powerpoint/2010/main" xmlns="" val="460410319"/>
              </p:ext>
            </p:extLst>
          </p:nvPr>
        </p:nvGraphicFramePr>
        <p:xfrm>
          <a:off x="700996" y="6624736"/>
          <a:ext cx="5832648" cy="2267744"/>
        </p:xfrm>
        <a:graphic>
          <a:graphicData uri="http://schemas.openxmlformats.org/drawingml/2006/chart">
            <c:chart xmlns:c="http://schemas.openxmlformats.org/drawingml/2006/chart" xmlns:r="http://schemas.openxmlformats.org/officeDocument/2006/relationships" r:id="rId2"/>
          </a:graphicData>
        </a:graphic>
      </p:graphicFrame>
      <p:sp>
        <p:nvSpPr>
          <p:cNvPr id="8" name="Espace réservé du pied de page 7"/>
          <p:cNvSpPr>
            <a:spLocks noGrp="1"/>
          </p:cNvSpPr>
          <p:nvPr>
            <p:ph type="ftr" sz="quarter" idx="11"/>
          </p:nvPr>
        </p:nvSpPr>
        <p:spPr>
          <a:xfrm>
            <a:off x="2343150" y="8748464"/>
            <a:ext cx="2171700" cy="395536"/>
          </a:xfrm>
        </p:spPr>
        <p:txBody>
          <a:bodyPr/>
          <a:lstStyle/>
          <a:p>
            <a:r>
              <a:rPr lang="fr-FR" dirty="0"/>
              <a:t>8</a:t>
            </a:r>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1181480"/>
          </a:xfrm>
          <a:solidFill>
            <a:srgbClr val="00B0F0"/>
          </a:solidFill>
        </p:spPr>
        <p:txBody>
          <a:bodyPr/>
          <a:lstStyle/>
          <a:p>
            <a:r>
              <a:rPr lang="fr-FR" b="1" dirty="0"/>
              <a:t>L'approvisionnement</a:t>
            </a:r>
            <a:endParaRPr lang="fr-FR" dirty="0"/>
          </a:p>
        </p:txBody>
      </p:sp>
      <p:graphicFrame>
        <p:nvGraphicFramePr>
          <p:cNvPr id="4" name="Graphique 3"/>
          <p:cNvGraphicFramePr/>
          <p:nvPr/>
        </p:nvGraphicFramePr>
        <p:xfrm>
          <a:off x="476672" y="5868144"/>
          <a:ext cx="5904656" cy="2736304"/>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à coins arrondis 6"/>
          <p:cNvSpPr/>
          <p:nvPr/>
        </p:nvSpPr>
        <p:spPr>
          <a:xfrm>
            <a:off x="404664" y="1619672"/>
            <a:ext cx="5976664" cy="41044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endParaRPr lang="fr-FR" sz="1500" dirty="0">
              <a:solidFill>
                <a:schemeClr val="tx1"/>
              </a:solidFill>
            </a:endParaRPr>
          </a:p>
          <a:p>
            <a:pPr algn="just"/>
            <a:r>
              <a:rPr lang="fr-FR" sz="1450" dirty="0">
                <a:solidFill>
                  <a:schemeClr val="tx1"/>
                </a:solidFill>
              </a:rPr>
              <a:t>L’importance volumétrique des DONS est essentielle pour l’activité de l’épicerie sociale  . La faible diversification des sources laisse entrevoir un point de faiblesse du fonctionnement de l'épicerie. En effet, si par un changement de politique interne, les dons des grandes surfaces devaient cesser, cela pourrait alors mettre en péril l’épicerie. </a:t>
            </a:r>
          </a:p>
          <a:p>
            <a:pPr algn="just"/>
            <a:r>
              <a:rPr lang="fr-FR" sz="1450" dirty="0">
                <a:solidFill>
                  <a:schemeClr val="tx1"/>
                </a:solidFill>
              </a:rPr>
              <a:t>Depuis la fin de l’année 2019 et surtout depuis le début de l’année 2020, l’association LE QUOTIDIEN  fait face à une situation qui demande encore plus de vigilance .Nous avons perdu  </a:t>
            </a:r>
            <a:r>
              <a:rPr lang="fr-FR" sz="1450" b="1" dirty="0">
                <a:solidFill>
                  <a:schemeClr val="tx1"/>
                </a:solidFill>
              </a:rPr>
              <a:t>plus 50% </a:t>
            </a:r>
            <a:r>
              <a:rPr lang="fr-FR" sz="1450" dirty="0">
                <a:solidFill>
                  <a:schemeClr val="tx1"/>
                </a:solidFill>
              </a:rPr>
              <a:t>du volume des dons alimentaires fournis par notre principal donateur </a:t>
            </a:r>
            <a:r>
              <a:rPr lang="fr-FR" sz="1450" b="1" dirty="0">
                <a:solidFill>
                  <a:schemeClr val="tx1"/>
                </a:solidFill>
              </a:rPr>
              <a:t>carrefour Barentin</a:t>
            </a:r>
            <a:r>
              <a:rPr lang="fr-FR" sz="1450" dirty="0">
                <a:solidFill>
                  <a:schemeClr val="tx1"/>
                </a:solidFill>
              </a:rPr>
              <a:t> et en parallèle de cette situation les demandes d'aides alimentaires sont en hausse suite a la crise sanitaire  COVID-19 « Perte d’emploi , la précarité des jeunes étudiants etc. … )</a:t>
            </a:r>
          </a:p>
          <a:p>
            <a:pPr algn="just"/>
            <a:r>
              <a:rPr lang="fr-FR" sz="1450" dirty="0">
                <a:solidFill>
                  <a:schemeClr val="tx1"/>
                </a:solidFill>
              </a:rPr>
              <a:t>Dans ce cadre de sécurisation des approvisionnements, la question suivante peut être posée : </a:t>
            </a:r>
            <a:r>
              <a:rPr lang="fr-FR" sz="1450" b="1" dirty="0">
                <a:solidFill>
                  <a:schemeClr val="tx1"/>
                </a:solidFill>
              </a:rPr>
              <a:t>Comment développer un circuit local sécurisé et diversifié afin d’assurer l’approvisionnement de notre épicerie sociale  sur un terrain occupé par d’autres associations dans le champs de la solidarité ???</a:t>
            </a:r>
          </a:p>
          <a:p>
            <a:pPr algn="just"/>
            <a:endParaRPr lang="fr-FR" sz="1600" dirty="0">
              <a:solidFill>
                <a:schemeClr val="tx1"/>
              </a:solidFill>
            </a:endParaRPr>
          </a:p>
          <a:p>
            <a:r>
              <a:rPr lang="fr-FR" sz="1600" dirty="0">
                <a:solidFill>
                  <a:schemeClr val="tx1"/>
                </a:solidFill>
              </a:rPr>
              <a:t/>
            </a:r>
            <a:br>
              <a:rPr lang="fr-FR" sz="1600" dirty="0">
                <a:solidFill>
                  <a:schemeClr val="tx1"/>
                </a:solidFill>
              </a:rPr>
            </a:br>
            <a:endParaRPr lang="fr-FR" sz="1500" dirty="0">
              <a:solidFill>
                <a:schemeClr val="tx1"/>
              </a:solidFill>
            </a:endParaRPr>
          </a:p>
          <a:p>
            <a:pPr algn="just"/>
            <a:endParaRPr lang="fr-FR" sz="1500" dirty="0">
              <a:solidFill>
                <a:schemeClr val="tx1"/>
              </a:solidFill>
            </a:endParaRPr>
          </a:p>
          <a:p>
            <a:pPr algn="just"/>
            <a:r>
              <a:rPr lang="fr-FR" sz="1500" dirty="0">
                <a:solidFill>
                  <a:schemeClr val="tx1"/>
                </a:solidFill>
              </a:rPr>
              <a:t> </a:t>
            </a:r>
          </a:p>
          <a:p>
            <a:pPr algn="just"/>
            <a:endParaRPr lang="fr-FR" dirty="0">
              <a:solidFill>
                <a:schemeClr val="tx1"/>
              </a:solidFill>
            </a:endParaRPr>
          </a:p>
          <a:p>
            <a:pPr algn="just"/>
            <a:endParaRPr lang="fr-FR" dirty="0">
              <a:solidFill>
                <a:schemeClr val="tx1"/>
              </a:solidFill>
            </a:endParaRPr>
          </a:p>
          <a:p>
            <a:pPr algn="just"/>
            <a:endParaRPr lang="fr-FR" dirty="0">
              <a:solidFill>
                <a:schemeClr val="tx1"/>
              </a:solidFill>
            </a:endParaRPr>
          </a:p>
        </p:txBody>
      </p:sp>
      <p:sp>
        <p:nvSpPr>
          <p:cNvPr id="8" name="Espace réservé du pied de page 7"/>
          <p:cNvSpPr>
            <a:spLocks noGrp="1"/>
          </p:cNvSpPr>
          <p:nvPr>
            <p:ph type="ftr" sz="quarter" idx="11"/>
          </p:nvPr>
        </p:nvSpPr>
        <p:spPr/>
        <p:txBody>
          <a:bodyPr/>
          <a:lstStyle/>
          <a:p>
            <a:r>
              <a:rPr lang="fr-FR" dirty="0"/>
              <a:t>9</a:t>
            </a:r>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656" y="179512"/>
            <a:ext cx="6172200" cy="893448"/>
          </a:xfrm>
          <a:solidFill>
            <a:srgbClr val="00B0F0"/>
          </a:solidFill>
        </p:spPr>
        <p:txBody>
          <a:bodyPr>
            <a:noAutofit/>
          </a:bodyPr>
          <a:lstStyle/>
          <a:p>
            <a:r>
              <a:rPr lang="fr-FR" sz="2800" b="1" dirty="0"/>
              <a:t>Les ressources humaines, Formations</a:t>
            </a:r>
            <a:endParaRPr lang="fr-FR" sz="2800" dirty="0"/>
          </a:p>
        </p:txBody>
      </p:sp>
      <p:pic>
        <p:nvPicPr>
          <p:cNvPr id="4" name="Espace réservé du contenu 3" descr="equipe le quotidien 2021.jpg"/>
          <p:cNvPicPr>
            <a:picLocks noGrp="1" noChangeAspect="1"/>
          </p:cNvPicPr>
          <p:nvPr>
            <p:ph idx="1"/>
          </p:nvPr>
        </p:nvPicPr>
        <p:blipFill>
          <a:blip r:embed="rId3" cstate="print"/>
          <a:stretch>
            <a:fillRect/>
          </a:stretch>
        </p:blipFill>
        <p:spPr>
          <a:xfrm>
            <a:off x="332656" y="1259632"/>
            <a:ext cx="3024336" cy="3600400"/>
          </a:xfrm>
        </p:spPr>
      </p:pic>
      <p:sp>
        <p:nvSpPr>
          <p:cNvPr id="9" name="Rectangle 8"/>
          <p:cNvSpPr/>
          <p:nvPr/>
        </p:nvSpPr>
        <p:spPr>
          <a:xfrm>
            <a:off x="764704" y="1403648"/>
            <a:ext cx="2160240" cy="400110"/>
          </a:xfrm>
          <a:prstGeom prst="rect">
            <a:avLst/>
          </a:prstGeom>
        </p:spPr>
        <p:txBody>
          <a:bodyPr wrap="square">
            <a:spAutoFit/>
          </a:bodyPr>
          <a:lstStyle/>
          <a:p>
            <a:r>
              <a:rPr lang="fr-FR" sz="2000" b="1" dirty="0">
                <a:solidFill>
                  <a:schemeClr val="bg1"/>
                </a:solidFill>
              </a:rPr>
              <a:t>Décembre 2020</a:t>
            </a:r>
          </a:p>
        </p:txBody>
      </p:sp>
      <p:graphicFrame>
        <p:nvGraphicFramePr>
          <p:cNvPr id="12" name="Tableau 11"/>
          <p:cNvGraphicFramePr>
            <a:graphicFrameLocks noGrp="1"/>
          </p:cNvGraphicFramePr>
          <p:nvPr/>
        </p:nvGraphicFramePr>
        <p:xfrm>
          <a:off x="404664" y="7164288"/>
          <a:ext cx="5904655" cy="1607056"/>
        </p:xfrm>
        <a:graphic>
          <a:graphicData uri="http://schemas.openxmlformats.org/drawingml/2006/table">
            <a:tbl>
              <a:tblPr firstRow="1" bandRow="1">
                <a:tableStyleId>{5C22544A-7EE6-4342-B048-85BDC9FD1C3A}</a:tableStyleId>
              </a:tblPr>
              <a:tblGrid>
                <a:gridCol w="3720788">
                  <a:extLst>
                    <a:ext uri="{9D8B030D-6E8A-4147-A177-3AD203B41FA5}">
                      <a16:colId xmlns:a16="http://schemas.microsoft.com/office/drawing/2014/main" xmlns="" val="20000"/>
                    </a:ext>
                  </a:extLst>
                </a:gridCol>
                <a:gridCol w="1284628">
                  <a:extLst>
                    <a:ext uri="{9D8B030D-6E8A-4147-A177-3AD203B41FA5}">
                      <a16:colId xmlns:a16="http://schemas.microsoft.com/office/drawing/2014/main" xmlns="" val="20001"/>
                    </a:ext>
                  </a:extLst>
                </a:gridCol>
                <a:gridCol w="899239">
                  <a:extLst>
                    <a:ext uri="{9D8B030D-6E8A-4147-A177-3AD203B41FA5}">
                      <a16:colId xmlns:a16="http://schemas.microsoft.com/office/drawing/2014/main" xmlns="" val="20002"/>
                    </a:ext>
                  </a:extLst>
                </a:gridCol>
              </a:tblGrid>
              <a:tr h="401764">
                <a:tc>
                  <a:txBody>
                    <a:bodyPr/>
                    <a:lstStyle/>
                    <a:p>
                      <a:r>
                        <a:rPr lang="fr-FR" dirty="0"/>
                        <a:t>CDI</a:t>
                      </a:r>
                    </a:p>
                  </a:txBody>
                  <a:tcPr/>
                </a:tc>
                <a:tc>
                  <a:txBody>
                    <a:bodyPr/>
                    <a:lstStyle/>
                    <a:p>
                      <a:r>
                        <a:rPr lang="fr-FR" dirty="0"/>
                        <a:t>2019</a:t>
                      </a:r>
                    </a:p>
                  </a:txBody>
                  <a:tcPr/>
                </a:tc>
                <a:tc>
                  <a:txBody>
                    <a:bodyPr/>
                    <a:lstStyle/>
                    <a:p>
                      <a:r>
                        <a:rPr lang="fr-FR" dirty="0"/>
                        <a:t>2020</a:t>
                      </a:r>
                    </a:p>
                  </a:txBody>
                  <a:tcPr/>
                </a:tc>
                <a:extLst>
                  <a:ext uri="{0D108BD9-81ED-4DB2-BD59-A6C34878D82A}">
                    <a16:rowId xmlns:a16="http://schemas.microsoft.com/office/drawing/2014/main" xmlns="" val="10000"/>
                  </a:ext>
                </a:extLst>
              </a:tr>
              <a:tr h="401764">
                <a:tc>
                  <a:txBody>
                    <a:bodyPr/>
                    <a:lstStyle/>
                    <a:p>
                      <a:r>
                        <a:rPr lang="fr-FR" dirty="0"/>
                        <a:t>Nombre de CDI au 31/12</a:t>
                      </a:r>
                    </a:p>
                  </a:txBody>
                  <a:tcPr/>
                </a:tc>
                <a:tc>
                  <a:txBody>
                    <a:bodyPr/>
                    <a:lstStyle/>
                    <a:p>
                      <a:r>
                        <a:rPr lang="fr-FR" dirty="0"/>
                        <a:t>5</a:t>
                      </a:r>
                    </a:p>
                  </a:txBody>
                  <a:tcPr/>
                </a:tc>
                <a:tc>
                  <a:txBody>
                    <a:bodyPr/>
                    <a:lstStyle/>
                    <a:p>
                      <a:r>
                        <a:rPr lang="fr-FR" dirty="0"/>
                        <a:t>4</a:t>
                      </a:r>
                    </a:p>
                  </a:txBody>
                  <a:tcPr/>
                </a:tc>
                <a:extLst>
                  <a:ext uri="{0D108BD9-81ED-4DB2-BD59-A6C34878D82A}">
                    <a16:rowId xmlns:a16="http://schemas.microsoft.com/office/drawing/2014/main" xmlns="" val="10001"/>
                  </a:ext>
                </a:extLst>
              </a:tr>
              <a:tr h="401764">
                <a:tc>
                  <a:txBody>
                    <a:bodyPr/>
                    <a:lstStyle/>
                    <a:p>
                      <a:r>
                        <a:rPr lang="fr-FR" b="1" dirty="0"/>
                        <a:t>ETP moyen CDI</a:t>
                      </a:r>
                    </a:p>
                  </a:txBody>
                  <a:tcPr/>
                </a:tc>
                <a:tc>
                  <a:txBody>
                    <a:bodyPr/>
                    <a:lstStyle/>
                    <a:p>
                      <a:r>
                        <a:rPr lang="fr-FR" b="1" dirty="0"/>
                        <a:t>3.8</a:t>
                      </a:r>
                    </a:p>
                  </a:txBody>
                  <a:tcPr/>
                </a:tc>
                <a:tc>
                  <a:txBody>
                    <a:bodyPr/>
                    <a:lstStyle/>
                    <a:p>
                      <a:r>
                        <a:rPr lang="fr-FR" b="1" dirty="0"/>
                        <a:t>3.2</a:t>
                      </a:r>
                    </a:p>
                  </a:txBody>
                  <a:tcPr/>
                </a:tc>
                <a:extLst>
                  <a:ext uri="{0D108BD9-81ED-4DB2-BD59-A6C34878D82A}">
                    <a16:rowId xmlns:a16="http://schemas.microsoft.com/office/drawing/2014/main" xmlns="" val="10002"/>
                  </a:ext>
                </a:extLst>
              </a:tr>
              <a:tr h="401764">
                <a:tc>
                  <a:txBody>
                    <a:bodyPr/>
                    <a:lstStyle/>
                    <a:p>
                      <a:r>
                        <a:rPr lang="fr-FR" dirty="0"/>
                        <a:t>Contrat aidées CUI-PEC 22h</a:t>
                      </a:r>
                    </a:p>
                  </a:txBody>
                  <a:tcPr/>
                </a:tc>
                <a:tc>
                  <a:txBody>
                    <a:bodyPr/>
                    <a:lstStyle/>
                    <a:p>
                      <a:r>
                        <a:rPr lang="fr-FR" dirty="0"/>
                        <a:t>4</a:t>
                      </a:r>
                    </a:p>
                  </a:txBody>
                  <a:tcPr/>
                </a:tc>
                <a:tc>
                  <a:txBody>
                    <a:bodyPr/>
                    <a:lstStyle/>
                    <a:p>
                      <a:r>
                        <a:rPr lang="fr-FR" dirty="0"/>
                        <a:t>5</a:t>
                      </a:r>
                    </a:p>
                  </a:txBody>
                  <a:tcPr/>
                </a:tc>
                <a:extLst>
                  <a:ext uri="{0D108BD9-81ED-4DB2-BD59-A6C34878D82A}">
                    <a16:rowId xmlns:a16="http://schemas.microsoft.com/office/drawing/2014/main" xmlns="" val="10003"/>
                  </a:ext>
                </a:extLst>
              </a:tr>
            </a:tbl>
          </a:graphicData>
        </a:graphic>
      </p:graphicFrame>
      <p:sp>
        <p:nvSpPr>
          <p:cNvPr id="14" name="Rectangle à coins arrondis 13"/>
          <p:cNvSpPr/>
          <p:nvPr/>
        </p:nvSpPr>
        <p:spPr>
          <a:xfrm>
            <a:off x="260648" y="4932040"/>
            <a:ext cx="6264696" cy="1872208"/>
          </a:xfrm>
          <a:prstGeom prst="wedgeRoundRectCallou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rPr>
              <a:t>L’épicerie compte 9 salariés dont 4 en CDI et 5 postes en contrats  aidés CDD CUI CAE de 12 mois :</a:t>
            </a:r>
          </a:p>
          <a:p>
            <a:pPr lvl="0"/>
            <a:r>
              <a:rPr lang="fr-FR" sz="1400" b="1" dirty="0">
                <a:solidFill>
                  <a:schemeClr val="tx1"/>
                </a:solidFill>
              </a:rPr>
              <a:t>4 postes en CDI :  </a:t>
            </a:r>
          </a:p>
          <a:p>
            <a:pPr lvl="0"/>
            <a:r>
              <a:rPr lang="fr-FR" sz="1400" b="1" dirty="0">
                <a:solidFill>
                  <a:schemeClr val="tx1"/>
                </a:solidFill>
              </a:rPr>
              <a:t>1 poste de direction à 35h/hebdomadaire</a:t>
            </a:r>
          </a:p>
          <a:p>
            <a:r>
              <a:rPr lang="fr-FR" sz="1400" b="1" dirty="0">
                <a:solidFill>
                  <a:schemeClr val="tx1"/>
                </a:solidFill>
              </a:rPr>
              <a:t>1 poste employé polyvalent libre-service à 35h/hebdomadaire</a:t>
            </a:r>
          </a:p>
          <a:p>
            <a:r>
              <a:rPr lang="fr-FR" sz="1400" b="1" dirty="0">
                <a:solidFill>
                  <a:schemeClr val="tx1"/>
                </a:solidFill>
              </a:rPr>
              <a:t>1 employée libre-service caissière à 20h/hebdomadaire</a:t>
            </a:r>
          </a:p>
          <a:p>
            <a:r>
              <a:rPr lang="fr-FR" sz="1400" b="1" dirty="0">
                <a:solidFill>
                  <a:schemeClr val="tx1"/>
                </a:solidFill>
              </a:rPr>
              <a:t>1 chauffeur manutentionnaire à 24h/hebdomadaire.</a:t>
            </a:r>
          </a:p>
        </p:txBody>
      </p:sp>
      <p:sp>
        <p:nvSpPr>
          <p:cNvPr id="13" name="Espace réservé du pied de page 12"/>
          <p:cNvSpPr>
            <a:spLocks noGrp="1"/>
          </p:cNvSpPr>
          <p:nvPr>
            <p:ph type="ftr" sz="quarter" idx="11"/>
          </p:nvPr>
        </p:nvSpPr>
        <p:spPr>
          <a:xfrm>
            <a:off x="2343150" y="8892480"/>
            <a:ext cx="2171700" cy="251520"/>
          </a:xfrm>
        </p:spPr>
        <p:txBody>
          <a:bodyPr/>
          <a:lstStyle/>
          <a:p>
            <a:r>
              <a:rPr lang="fr-FR" dirty="0"/>
              <a:t>10</a:t>
            </a:r>
          </a:p>
        </p:txBody>
      </p:sp>
      <p:sp>
        <p:nvSpPr>
          <p:cNvPr id="15" name="Organigramme : Processus 14"/>
          <p:cNvSpPr/>
          <p:nvPr/>
        </p:nvSpPr>
        <p:spPr>
          <a:xfrm>
            <a:off x="3429000" y="1259632"/>
            <a:ext cx="3024336" cy="3600400"/>
          </a:xfrm>
          <a:prstGeom prst="flowChartProcess">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600" dirty="0">
                <a:solidFill>
                  <a:schemeClr val="tx1"/>
                </a:solidFill>
              </a:rPr>
              <a:t>Malgré les difficultés liées à la crise sanitaire, les formations de personnels ont été maintenues :  3 salariés ont bénéficié du plan de formation 2020:</a:t>
            </a:r>
          </a:p>
          <a:p>
            <a:pPr algn="just">
              <a:buFontTx/>
              <a:buChar char="-"/>
            </a:pPr>
            <a:r>
              <a:rPr lang="fr-FR" sz="1600" dirty="0">
                <a:solidFill>
                  <a:schemeClr val="tx1"/>
                </a:solidFill>
              </a:rPr>
              <a:t>Une formation de permis B pour une salariée en contrat PEC .</a:t>
            </a:r>
          </a:p>
          <a:p>
            <a:pPr algn="just">
              <a:buFontTx/>
              <a:buChar char="-"/>
            </a:pPr>
            <a:r>
              <a:rPr lang="fr-FR" sz="1600" dirty="0">
                <a:solidFill>
                  <a:schemeClr val="tx1"/>
                </a:solidFill>
              </a:rPr>
              <a:t>Une formation « confiance en soi niveau 2 » pour une salariée en contrat PEC.</a:t>
            </a:r>
          </a:p>
          <a:p>
            <a:pPr algn="just">
              <a:buFontTx/>
              <a:buChar char="-"/>
            </a:pPr>
            <a:r>
              <a:rPr lang="fr-FR" sz="1600" dirty="0">
                <a:solidFill>
                  <a:schemeClr val="tx1"/>
                </a:solidFill>
              </a:rPr>
              <a:t> Une formation FIMO pour un salarié Adulte relais.</a:t>
            </a:r>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solidFill>
            <a:srgbClr val="00B0F0"/>
          </a:solidFill>
        </p:spPr>
        <p:txBody>
          <a:bodyPr>
            <a:normAutofit fontScale="90000"/>
          </a:bodyPr>
          <a:lstStyle/>
          <a:p>
            <a:r>
              <a:rPr lang="fr-FR" sz="3600" b="1" dirty="0"/>
              <a:t/>
            </a:r>
            <a:br>
              <a:rPr lang="fr-FR" sz="3600" b="1" dirty="0"/>
            </a:br>
            <a:r>
              <a:rPr lang="fr-FR" sz="3600" b="1" dirty="0"/>
              <a:t>L’épicerie solidaire – l’accompagnement</a:t>
            </a:r>
            <a:r>
              <a:rPr lang="fr-FR" dirty="0"/>
              <a:t/>
            </a:r>
            <a:br>
              <a:rPr lang="fr-FR" dirty="0"/>
            </a:br>
            <a:endParaRPr lang="fr-FR" dirty="0"/>
          </a:p>
        </p:txBody>
      </p:sp>
      <p:sp>
        <p:nvSpPr>
          <p:cNvPr id="3" name="Espace réservé du contenu 2"/>
          <p:cNvSpPr>
            <a:spLocks noGrp="1"/>
          </p:cNvSpPr>
          <p:nvPr>
            <p:ph idx="1"/>
          </p:nvPr>
        </p:nvSpPr>
        <p:spPr>
          <a:xfrm>
            <a:off x="342900" y="2133604"/>
            <a:ext cx="6172200" cy="6326828"/>
          </a:xfrm>
        </p:spPr>
        <p:txBody>
          <a:bodyPr>
            <a:normAutofit fontScale="32500" lnSpcReduction="20000"/>
          </a:bodyPr>
          <a:lstStyle/>
          <a:p>
            <a:pPr algn="just">
              <a:buNone/>
            </a:pPr>
            <a:r>
              <a:rPr lang="fr-FR" sz="4900" dirty="0"/>
              <a:t>Par l’article 4 de ses statuts, « l’association apporte des aides matérielles, sociales et éducatives, en contrepartie, les bénéficiaires participent activement à la vie de l’épicerie ». Tenir cet article s'est avéré extrêmement compliqué, le bureau ayant à gérer de façon quotidienne l'absence  des personnels, les divers conflits, les abandons des postes …</a:t>
            </a:r>
          </a:p>
          <a:p>
            <a:pPr algn="just">
              <a:buNone/>
            </a:pPr>
            <a:endParaRPr lang="fr-FR" sz="4900" dirty="0"/>
          </a:p>
          <a:p>
            <a:pPr algn="just">
              <a:buNone/>
            </a:pPr>
            <a:r>
              <a:rPr lang="fr-FR" sz="4900" dirty="0"/>
              <a:t>Chaque bénéficiaire  se doit de participer à la vie  de l’épicerie. (Accompagnement du chauffeur chez les fournisseurs, tri des marchandises, vente des fruits et légumes, mise en rayon, nettoyage, atelier cuisine, cueillette de fruits et légumes, participation aux collectes de la Banque Alimentaire...</a:t>
            </a:r>
          </a:p>
          <a:p>
            <a:pPr algn="just">
              <a:buNone/>
            </a:pPr>
            <a:endParaRPr lang="fr-FR" sz="4900" dirty="0"/>
          </a:p>
          <a:p>
            <a:pPr algn="just">
              <a:buNone/>
            </a:pPr>
            <a:r>
              <a:rPr lang="fr-FR" sz="4900" dirty="0"/>
              <a:t>Les familles ont le choix de l’activité, elles doivent s’inscrire sur un planning hebdomadaire, émargent le contrat et s’engagent à l’honorer.</a:t>
            </a:r>
          </a:p>
          <a:p>
            <a:pPr algn="just">
              <a:buNone/>
            </a:pPr>
            <a:endParaRPr lang="fr-FR" sz="4900" dirty="0"/>
          </a:p>
          <a:p>
            <a:pPr algn="just">
              <a:buNone/>
            </a:pPr>
            <a:r>
              <a:rPr lang="fr-FR" sz="4900" dirty="0"/>
              <a:t>Cette  pratique a mobilisé 150 personnes « physiques » à la vie de l’épicerie. L'expérience, intéressante, permet aux bénéficiaires de mieux comprendre le fonctionnement de l’association et de se rendre compte que l’épicerie reste tributaire de plusieurs facteurs.</a:t>
            </a:r>
          </a:p>
          <a:p>
            <a:pPr algn="just">
              <a:buNone/>
            </a:pPr>
            <a:endParaRPr lang="fr-FR" sz="4900" dirty="0"/>
          </a:p>
          <a:p>
            <a:pPr algn="just">
              <a:buNone/>
            </a:pPr>
            <a:r>
              <a:rPr lang="fr-FR" sz="4900" dirty="0"/>
              <a:t>L’épicerie solidaire ne peut continuer à fonctionner sans aide bénévole des familles</a:t>
            </a:r>
            <a:r>
              <a:rPr lang="fr-FR" sz="4900" b="1" dirty="0"/>
              <a:t>.</a:t>
            </a:r>
          </a:p>
          <a:p>
            <a:endParaRPr lang="fr-FR" dirty="0"/>
          </a:p>
        </p:txBody>
      </p:sp>
      <p:sp>
        <p:nvSpPr>
          <p:cNvPr id="6" name="Espace réservé du pied de page 5"/>
          <p:cNvSpPr>
            <a:spLocks noGrp="1"/>
          </p:cNvSpPr>
          <p:nvPr>
            <p:ph type="ftr" sz="quarter" idx="11"/>
          </p:nvPr>
        </p:nvSpPr>
        <p:spPr/>
        <p:txBody>
          <a:bodyPr/>
          <a:lstStyle/>
          <a:p>
            <a:r>
              <a:rPr lang="fr-FR" dirty="0"/>
              <a:t>12</a:t>
            </a:r>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4664" y="251520"/>
            <a:ext cx="6110436" cy="965456"/>
          </a:xfrm>
          <a:solidFill>
            <a:srgbClr val="00B0F0"/>
          </a:solidFill>
        </p:spPr>
        <p:txBody>
          <a:bodyPr/>
          <a:lstStyle/>
          <a:p>
            <a:r>
              <a:rPr lang="fr-FR" dirty="0"/>
              <a:t>Sorties</a:t>
            </a:r>
          </a:p>
        </p:txBody>
      </p:sp>
      <p:sp>
        <p:nvSpPr>
          <p:cNvPr id="3" name="Espace réservé du contenu 2"/>
          <p:cNvSpPr>
            <a:spLocks noGrp="1"/>
          </p:cNvSpPr>
          <p:nvPr>
            <p:ph idx="1"/>
          </p:nvPr>
        </p:nvSpPr>
        <p:spPr>
          <a:xfrm>
            <a:off x="342900" y="1187624"/>
            <a:ext cx="6172200" cy="7704856"/>
          </a:xfrm>
        </p:spPr>
        <p:txBody>
          <a:bodyPr>
            <a:normAutofit/>
          </a:bodyPr>
          <a:lstStyle/>
          <a:p>
            <a:pPr algn="just">
              <a:buNone/>
            </a:pPr>
            <a:r>
              <a:rPr lang="fr-FR" dirty="0"/>
              <a:t>	</a:t>
            </a:r>
            <a:r>
              <a:rPr lang="fr-FR" sz="1400" dirty="0"/>
              <a:t>Une année bien difficile, du fait des interruptions et des contraintes sanitaires  Malgré cette crise, l’association a pu organiser des sorties en 2020 avec le respect de la distanciation sociale et le protocole sanitaire.</a:t>
            </a:r>
          </a:p>
          <a:p>
            <a:pPr algn="just">
              <a:buFont typeface="Wingdings" pitchFamily="2" charset="2"/>
              <a:buChar char="Ø"/>
            </a:pPr>
            <a:r>
              <a:rPr lang="fr-FR" sz="1400" dirty="0"/>
              <a:t>  	la sortie   à </a:t>
            </a:r>
            <a:r>
              <a:rPr lang="fr-FR" sz="1400" b="1" dirty="0"/>
              <a:t>LA FERME DES AUTHIEUX </a:t>
            </a:r>
            <a:endParaRPr lang="fr-FR" sz="1400" dirty="0"/>
          </a:p>
          <a:p>
            <a:pPr lvl="0" algn="just">
              <a:buNone/>
            </a:pPr>
            <a:r>
              <a:rPr lang="fr-FR" sz="1400" dirty="0"/>
              <a:t>	3 heures pour faire  la cueillette des fruits et légumes de saison  de bonne qualité et pour découvrir le monde du BIO.</a:t>
            </a:r>
          </a:p>
          <a:p>
            <a:pPr algn="just">
              <a:buNone/>
            </a:pPr>
            <a:r>
              <a:rPr lang="fr-FR" sz="1400" dirty="0"/>
              <a:t>	Cette sortie s’est déroulée le samedi 8 Aout 2020 et a concerné 13 personnes dont 5 enfants.</a:t>
            </a:r>
          </a:p>
          <a:p>
            <a:pPr algn="just">
              <a:buNone/>
            </a:pPr>
            <a:r>
              <a:rPr lang="fr-FR" sz="1400" dirty="0"/>
              <a:t>	cette sortie a permis aux bénéficiaires participants de casser la barrière de l’isolement après un confinement très dur. Un bénévole bénéficiaire « </a:t>
            </a:r>
            <a:r>
              <a:rPr lang="fr-FR" sz="1400" dirty="0" err="1"/>
              <a:t>Mammoun</a:t>
            </a:r>
            <a:r>
              <a:rPr lang="fr-FR" sz="1400" dirty="0"/>
              <a:t> » nous disait    : </a:t>
            </a:r>
          </a:p>
          <a:p>
            <a:pPr algn="just">
              <a:buNone/>
            </a:pPr>
            <a:r>
              <a:rPr lang="fr-FR" sz="1400" dirty="0"/>
              <a:t>	«  on a pris l’habitude de rester enfermé à la maison et tout. ça m’a fait très bizarre de faire une sortie » </a:t>
            </a:r>
          </a:p>
          <a:p>
            <a:pPr algn="just">
              <a:buNone/>
            </a:pPr>
            <a:r>
              <a:rPr lang="fr-FR" sz="1400" dirty="0"/>
              <a:t>	Malheureusement peu   de familles ont pu bénéficié de cette sortie car nous devions respecter le protocole sanitaire . </a:t>
            </a:r>
          </a:p>
          <a:p>
            <a:pPr>
              <a:buNone/>
            </a:pPr>
            <a:endParaRPr lang="fr-FR" dirty="0"/>
          </a:p>
          <a:p>
            <a:endParaRPr lang="fr-FR" dirty="0"/>
          </a:p>
        </p:txBody>
      </p:sp>
      <p:pic>
        <p:nvPicPr>
          <p:cNvPr id="4" name="Image 3" descr="Resized_20200806_095349.jpg"/>
          <p:cNvPicPr>
            <a:picLocks noChangeAspect="1"/>
          </p:cNvPicPr>
          <p:nvPr/>
        </p:nvPicPr>
        <p:blipFill>
          <a:blip r:embed="rId2" cstate="print"/>
          <a:stretch>
            <a:fillRect/>
          </a:stretch>
        </p:blipFill>
        <p:spPr>
          <a:xfrm>
            <a:off x="692696" y="5220072"/>
            <a:ext cx="2780928" cy="1781640"/>
          </a:xfrm>
          <a:prstGeom prst="rect">
            <a:avLst/>
          </a:prstGeom>
        </p:spPr>
      </p:pic>
      <p:pic>
        <p:nvPicPr>
          <p:cNvPr id="6" name="Image 5" descr="Resized_20200806_101942(1).jpg"/>
          <p:cNvPicPr>
            <a:picLocks noChangeAspect="1"/>
          </p:cNvPicPr>
          <p:nvPr/>
        </p:nvPicPr>
        <p:blipFill>
          <a:blip r:embed="rId3" cstate="print"/>
          <a:stretch>
            <a:fillRect/>
          </a:stretch>
        </p:blipFill>
        <p:spPr>
          <a:xfrm>
            <a:off x="3645024" y="5508104"/>
            <a:ext cx="2780928" cy="3293808"/>
          </a:xfrm>
          <a:prstGeom prst="rect">
            <a:avLst/>
          </a:prstGeom>
        </p:spPr>
      </p:pic>
      <p:pic>
        <p:nvPicPr>
          <p:cNvPr id="7" name="Image 6" descr="Resized_20200806_130947.jpg"/>
          <p:cNvPicPr>
            <a:picLocks noChangeAspect="1"/>
          </p:cNvPicPr>
          <p:nvPr/>
        </p:nvPicPr>
        <p:blipFill>
          <a:blip r:embed="rId4" cstate="print"/>
          <a:stretch>
            <a:fillRect/>
          </a:stretch>
        </p:blipFill>
        <p:spPr>
          <a:xfrm>
            <a:off x="692696" y="7020272"/>
            <a:ext cx="2808312" cy="1781640"/>
          </a:xfrm>
          <a:prstGeom prst="rect">
            <a:avLst/>
          </a:prstGeom>
        </p:spPr>
      </p:pic>
      <p:sp>
        <p:nvSpPr>
          <p:cNvPr id="10" name="Espace réservé du pied de page 9"/>
          <p:cNvSpPr>
            <a:spLocks noGrp="1"/>
          </p:cNvSpPr>
          <p:nvPr>
            <p:ph type="ftr" sz="quarter" idx="11"/>
          </p:nvPr>
        </p:nvSpPr>
        <p:spPr>
          <a:xfrm>
            <a:off x="2276872" y="8657167"/>
            <a:ext cx="2171700" cy="486833"/>
          </a:xfrm>
        </p:spPr>
        <p:txBody>
          <a:bodyPr/>
          <a:lstStyle/>
          <a:p>
            <a:r>
              <a:rPr lang="fr-FR" dirty="0"/>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42900" y="1835696"/>
            <a:ext cx="6172200" cy="3024337"/>
          </a:xfrm>
        </p:spPr>
        <p:txBody>
          <a:bodyPr>
            <a:normAutofit fontScale="55000" lnSpcReduction="20000"/>
          </a:bodyPr>
          <a:lstStyle/>
          <a:p>
            <a:pPr marL="514350" indent="-514350">
              <a:buFont typeface="Wingdings" pitchFamily="2" charset="2"/>
              <a:buChar char="Ø"/>
            </a:pPr>
            <a:r>
              <a:rPr lang="fr-FR" b="1" dirty="0"/>
              <a:t>les sorties à la mer</a:t>
            </a:r>
          </a:p>
          <a:p>
            <a:pPr>
              <a:buNone/>
            </a:pPr>
            <a:r>
              <a:rPr lang="fr-FR" dirty="0"/>
              <a:t>	Dès leur ouverture en juillet 2020, les inscriptions pour les sorties à la mer en août ont connu un fort succès , c’est normal les bénéficiaires comme nous d’ailleurs  avions besoin de changer d’air après un confinement très lourd. </a:t>
            </a:r>
          </a:p>
          <a:p>
            <a:pPr>
              <a:buNone/>
            </a:pPr>
            <a:r>
              <a:rPr lang="fr-FR" dirty="0"/>
              <a:t>	Les salariés accompagnateurs ont appliqué à la lettre le protocole sanitaire pour lutter contre la propagation du virus.</a:t>
            </a:r>
          </a:p>
          <a:p>
            <a:r>
              <a:rPr lang="fr-FR" dirty="0"/>
              <a:t>Les 3 sorties à la mer ont eu lieu au mois d’août 2020</a:t>
            </a:r>
          </a:p>
          <a:p>
            <a:r>
              <a:rPr lang="fr-FR" dirty="0"/>
              <a:t>Pour s’y rendre, l’épicerie a utilisé 2 minibus de l’AFPAC</a:t>
            </a:r>
          </a:p>
          <a:p>
            <a:r>
              <a:rPr lang="fr-FR" dirty="0"/>
              <a:t>39 personnes dont 18 enfants ont participé aux sorties à la mer, Veules les Roses ,accompagnées par le Vice Président</a:t>
            </a:r>
          </a:p>
          <a:p>
            <a:endParaRPr lang="fr-FR" dirty="0"/>
          </a:p>
        </p:txBody>
      </p:sp>
      <p:sp>
        <p:nvSpPr>
          <p:cNvPr id="4" name="Espace réservé du pied de page 3"/>
          <p:cNvSpPr>
            <a:spLocks noGrp="1"/>
          </p:cNvSpPr>
          <p:nvPr>
            <p:ph type="ftr" sz="quarter" idx="11"/>
          </p:nvPr>
        </p:nvSpPr>
        <p:spPr/>
        <p:txBody>
          <a:bodyPr/>
          <a:lstStyle/>
          <a:p>
            <a:r>
              <a:rPr lang="fr-FR" dirty="0"/>
              <a:t>14</a:t>
            </a:r>
          </a:p>
        </p:txBody>
      </p:sp>
      <p:sp>
        <p:nvSpPr>
          <p:cNvPr id="5" name="Titre 1"/>
          <p:cNvSpPr>
            <a:spLocks noGrp="1"/>
          </p:cNvSpPr>
          <p:nvPr>
            <p:ph type="title"/>
          </p:nvPr>
        </p:nvSpPr>
        <p:spPr>
          <a:xfrm>
            <a:off x="332656" y="467544"/>
            <a:ext cx="6172200" cy="929960"/>
          </a:xfrm>
          <a:solidFill>
            <a:srgbClr val="00B0F0"/>
          </a:solidFill>
        </p:spPr>
        <p:txBody>
          <a:bodyPr/>
          <a:lstStyle/>
          <a:p>
            <a:r>
              <a:rPr lang="fr-FR" dirty="0"/>
              <a:t>Sorties</a:t>
            </a:r>
          </a:p>
        </p:txBody>
      </p:sp>
      <p:pic>
        <p:nvPicPr>
          <p:cNvPr id="6" name="Image 5" descr="Resized_Screenshot_20210318-123355_Gallery1.jpg"/>
          <p:cNvPicPr>
            <a:picLocks noChangeAspect="1"/>
          </p:cNvPicPr>
          <p:nvPr/>
        </p:nvPicPr>
        <p:blipFill>
          <a:blip r:embed="rId2" cstate="print"/>
          <a:stretch>
            <a:fillRect/>
          </a:stretch>
        </p:blipFill>
        <p:spPr>
          <a:xfrm>
            <a:off x="3429000" y="4932040"/>
            <a:ext cx="3140968" cy="3456384"/>
          </a:xfrm>
          <a:prstGeom prst="rect">
            <a:avLst/>
          </a:prstGeom>
        </p:spPr>
      </p:pic>
      <p:pic>
        <p:nvPicPr>
          <p:cNvPr id="7" name="Image 6" descr="Resized_Screenshot_20210318-123439_Gallery1.jpg"/>
          <p:cNvPicPr>
            <a:picLocks noChangeAspect="1"/>
          </p:cNvPicPr>
          <p:nvPr/>
        </p:nvPicPr>
        <p:blipFill>
          <a:blip r:embed="rId3" cstate="print"/>
          <a:stretch>
            <a:fillRect/>
          </a:stretch>
        </p:blipFill>
        <p:spPr>
          <a:xfrm>
            <a:off x="332656" y="4932040"/>
            <a:ext cx="3024336" cy="35003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1037464"/>
          </a:xfrm>
          <a:solidFill>
            <a:srgbClr val="00B0F0"/>
          </a:solidFill>
        </p:spPr>
        <p:txBody>
          <a:bodyPr>
            <a:normAutofit fontScale="90000"/>
          </a:bodyPr>
          <a:lstStyle/>
          <a:p>
            <a:r>
              <a:rPr lang="fr-FR" b="1" dirty="0"/>
              <a:t>Le partenariat</a:t>
            </a:r>
            <a:r>
              <a:rPr lang="fr-FR" dirty="0"/>
              <a:t/>
            </a:r>
            <a:br>
              <a:rPr lang="fr-FR" dirty="0"/>
            </a:br>
            <a:endParaRPr lang="fr-FR" dirty="0"/>
          </a:p>
        </p:txBody>
      </p:sp>
      <p:sp>
        <p:nvSpPr>
          <p:cNvPr id="3" name="Espace réservé du contenu 2"/>
          <p:cNvSpPr>
            <a:spLocks noGrp="1"/>
          </p:cNvSpPr>
          <p:nvPr>
            <p:ph idx="1"/>
          </p:nvPr>
        </p:nvSpPr>
        <p:spPr>
          <a:xfrm>
            <a:off x="342900" y="1547664"/>
            <a:ext cx="6172200" cy="7056784"/>
          </a:xfrm>
        </p:spPr>
        <p:txBody>
          <a:bodyPr>
            <a:normAutofit fontScale="62500" lnSpcReduction="20000"/>
          </a:bodyPr>
          <a:lstStyle/>
          <a:p>
            <a:pPr algn="just">
              <a:buNone/>
            </a:pPr>
            <a:r>
              <a:rPr lang="fr-FR" dirty="0"/>
              <a:t>	Depuis, plusieurs années, l’épicerie a su préserver son  partenariat avec celui de l’association ISA d’Yvetot. Les marchandises récupérées au magasin Leclerc Yvetot et au Drive d’Yvetot sont séparées en 2, entre ISA et le quotidien . Ces échanges  permettent d’accéder à des produits alimentaires plus variés. En 2020, l’épicerie solidaire  a travaillé aussi avec l’association SOLEPI, lors de partages de marchandises en surplus. </a:t>
            </a:r>
          </a:p>
          <a:p>
            <a:pPr algn="just">
              <a:buNone/>
            </a:pPr>
            <a:r>
              <a:rPr lang="fr-FR" dirty="0"/>
              <a:t>	Cette année encore,</a:t>
            </a:r>
          </a:p>
          <a:p>
            <a:pPr algn="just">
              <a:buNone/>
            </a:pPr>
            <a:r>
              <a:rPr lang="fr-FR" dirty="0"/>
              <a:t>       Les échanges sur la gestion informatique de comptes clients et sur celle des stocks, sur les nouvelles dispositions alimentaires, sur les achats possibles en collectif, ou encore sur les nouveaux projets ont  été maintenus.</a:t>
            </a:r>
          </a:p>
          <a:p>
            <a:pPr algn="just">
              <a:buNone/>
            </a:pPr>
            <a:r>
              <a:rPr lang="fr-FR" dirty="0"/>
              <a:t>	Depuis plusieurs années maintenant, l’épicerie  est sollicitée par des associations cantiliennes, comme le Comité des fêtes, le Secours Catholique et le local Saint Vincent. L’épicerie participe, ainsi, aux goûters des enfants tous les mercredis et vacances scolaires.</a:t>
            </a:r>
          </a:p>
          <a:p>
            <a:pPr algn="just">
              <a:buNone/>
            </a:pPr>
            <a:r>
              <a:rPr lang="fr-FR" dirty="0"/>
              <a:t>	A ces  partenariats s’ajoute celui entretenu avec l’AFPAC. (L’association emprunte les véhicules de L’AFPAC pour organiser les sorties ).</a:t>
            </a:r>
          </a:p>
          <a:p>
            <a:pPr algn="just">
              <a:buNone/>
            </a:pPr>
            <a:r>
              <a:rPr lang="fr-FR" dirty="0"/>
              <a:t>	D’autres partenariats  ont vu le jour durant cette année compliquée notamment celle de l’association DONS SOLIDAIRES et ACI ANDES.</a:t>
            </a:r>
          </a:p>
          <a:p>
            <a:pPr>
              <a:buNone/>
            </a:pPr>
            <a:endParaRPr lang="fr-FR" dirty="0"/>
          </a:p>
        </p:txBody>
      </p:sp>
      <p:sp>
        <p:nvSpPr>
          <p:cNvPr id="6" name="Espace réservé du pied de page 5"/>
          <p:cNvSpPr>
            <a:spLocks noGrp="1"/>
          </p:cNvSpPr>
          <p:nvPr>
            <p:ph type="ftr" sz="quarter" idx="11"/>
          </p:nvPr>
        </p:nvSpPr>
        <p:spPr/>
        <p:txBody>
          <a:bodyPr/>
          <a:lstStyle/>
          <a:p>
            <a:r>
              <a:rPr lang="fr-FR" dirty="0"/>
              <a:t>15</a:t>
            </a:r>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656" y="323528"/>
            <a:ext cx="6172200" cy="1008112"/>
          </a:xfrm>
          <a:solidFill>
            <a:srgbClr val="00B0F0"/>
          </a:solidFill>
        </p:spPr>
        <p:txBody>
          <a:bodyPr/>
          <a:lstStyle/>
          <a:p>
            <a:r>
              <a:rPr lang="fr-FR" dirty="0"/>
              <a:t>KIWANIS et FERRERO</a:t>
            </a:r>
          </a:p>
        </p:txBody>
      </p:sp>
      <p:pic>
        <p:nvPicPr>
          <p:cNvPr id="9" name="Espace réservé du contenu 8" descr="IMG_20201013_145203 (3).jpg"/>
          <p:cNvPicPr>
            <a:picLocks noGrp="1" noChangeAspect="1"/>
          </p:cNvPicPr>
          <p:nvPr>
            <p:ph idx="1"/>
          </p:nvPr>
        </p:nvPicPr>
        <p:blipFill>
          <a:blip r:embed="rId2" cstate="print"/>
          <a:stretch>
            <a:fillRect/>
          </a:stretch>
        </p:blipFill>
        <p:spPr>
          <a:xfrm>
            <a:off x="404664" y="1763688"/>
            <a:ext cx="2808312" cy="3960440"/>
          </a:xfrm>
        </p:spPr>
      </p:pic>
      <p:pic>
        <p:nvPicPr>
          <p:cNvPr id="5" name="Image 4" descr="Screenshot_20210313-091535_Facebook.jpg"/>
          <p:cNvPicPr>
            <a:picLocks noChangeAspect="1"/>
          </p:cNvPicPr>
          <p:nvPr/>
        </p:nvPicPr>
        <p:blipFill>
          <a:blip r:embed="rId3" cstate="print"/>
          <a:stretch>
            <a:fillRect/>
          </a:stretch>
        </p:blipFill>
        <p:spPr>
          <a:xfrm>
            <a:off x="3284984" y="5220072"/>
            <a:ext cx="3096343" cy="3672408"/>
          </a:xfrm>
          <a:prstGeom prst="rect">
            <a:avLst/>
          </a:prstGeom>
        </p:spPr>
      </p:pic>
      <p:sp>
        <p:nvSpPr>
          <p:cNvPr id="6" name="Rectangle à coins arrondis 5"/>
          <p:cNvSpPr/>
          <p:nvPr/>
        </p:nvSpPr>
        <p:spPr>
          <a:xfrm>
            <a:off x="3284984" y="1763688"/>
            <a:ext cx="3024336" cy="3032457"/>
          </a:xfrm>
          <a:prstGeom prst="wedgeRoundRect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300" b="1" dirty="0">
              <a:solidFill>
                <a:schemeClr val="tx1"/>
              </a:solidFill>
            </a:endParaRPr>
          </a:p>
          <a:p>
            <a:pPr algn="just"/>
            <a:r>
              <a:rPr lang="fr-FR" sz="1300" b="1" dirty="0">
                <a:solidFill>
                  <a:schemeClr val="tx1"/>
                </a:solidFill>
              </a:rPr>
              <a:t>Une belle initiative de Noël 2020. Nous avons offert à nos bénéficiaires grâce a nos partenaires  FERRERO et DONS SOLIDAIRES  des boules de Noël  cosmétiques YVES ROCHER et des boites de chocolats MON CHERI , afin de réchauffer les cœurs en pleine crise sanitaire.</a:t>
            </a:r>
          </a:p>
          <a:p>
            <a:pPr algn="just"/>
            <a:r>
              <a:rPr lang="fr-FR" sz="1300" b="1" dirty="0">
                <a:solidFill>
                  <a:schemeClr val="tx1"/>
                </a:solidFill>
              </a:rPr>
              <a:t>Nous envisageons l’organisation d’un Noel   solidaire chaque année avec plus de cadeaux pour les enfants. </a:t>
            </a:r>
            <a:endParaRPr lang="fr-FR" dirty="0"/>
          </a:p>
        </p:txBody>
      </p:sp>
      <p:sp>
        <p:nvSpPr>
          <p:cNvPr id="11" name="Rectangle à coins arrondis 10"/>
          <p:cNvSpPr/>
          <p:nvPr/>
        </p:nvSpPr>
        <p:spPr>
          <a:xfrm>
            <a:off x="188640" y="6228184"/>
            <a:ext cx="2952328" cy="2736304"/>
          </a:xfrm>
          <a:prstGeom prst="wedgeRoundRectCallout">
            <a:avLst>
              <a:gd name="adj1" fmla="val -12306"/>
              <a:gd name="adj2" fmla="val -71145"/>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Dans le cadre de notre  partenariat avec les associations locales. L’Association KIWANIS a offert 600 kg de pommes de terre à l’épicerie sociale et solidaire LE QUOTIDIEN le 13 Octobre 2020 ..</a:t>
            </a:r>
          </a:p>
        </p:txBody>
      </p:sp>
      <p:sp>
        <p:nvSpPr>
          <p:cNvPr id="14" name="Espace réservé du pied de page 13"/>
          <p:cNvSpPr>
            <a:spLocks noGrp="1"/>
          </p:cNvSpPr>
          <p:nvPr>
            <p:ph type="ftr" sz="quarter" idx="11"/>
          </p:nvPr>
        </p:nvSpPr>
        <p:spPr>
          <a:xfrm>
            <a:off x="2924944" y="8748464"/>
            <a:ext cx="648072" cy="395536"/>
          </a:xfrm>
        </p:spPr>
        <p:txBody>
          <a:bodyPr/>
          <a:lstStyle/>
          <a:p>
            <a:r>
              <a:rPr lang="fr-FR" dirty="0"/>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00B0F0"/>
          </a:solidFill>
        </p:spPr>
        <p:txBody>
          <a:bodyPr/>
          <a:lstStyle/>
          <a:p>
            <a:r>
              <a:rPr lang="fr-FR" dirty="0"/>
              <a:t>ACI Rungis ANDES</a:t>
            </a:r>
          </a:p>
        </p:txBody>
      </p:sp>
      <p:pic>
        <p:nvPicPr>
          <p:cNvPr id="4" name="Espace réservé du contenu 3" descr="ANDES.jpg"/>
          <p:cNvPicPr>
            <a:picLocks noGrp="1" noChangeAspect="1"/>
          </p:cNvPicPr>
          <p:nvPr>
            <p:ph idx="1"/>
          </p:nvPr>
        </p:nvPicPr>
        <p:blipFill>
          <a:blip r:embed="rId2" cstate="print"/>
          <a:stretch>
            <a:fillRect/>
          </a:stretch>
        </p:blipFill>
        <p:spPr>
          <a:xfrm>
            <a:off x="3573016" y="1979712"/>
            <a:ext cx="2880320" cy="3888432"/>
          </a:xfrm>
        </p:spPr>
      </p:pic>
      <p:pic>
        <p:nvPicPr>
          <p:cNvPr id="1028" name="Picture 4" descr="C:\Users\C Levasseur\Downloads\20210301_125135.jpg"/>
          <p:cNvPicPr>
            <a:picLocks noChangeAspect="1" noChangeArrowheads="1"/>
          </p:cNvPicPr>
          <p:nvPr/>
        </p:nvPicPr>
        <p:blipFill>
          <a:blip r:embed="rId3" cstate="print"/>
          <a:srcRect/>
          <a:stretch>
            <a:fillRect/>
          </a:stretch>
        </p:blipFill>
        <p:spPr bwMode="auto">
          <a:xfrm>
            <a:off x="404664" y="1979712"/>
            <a:ext cx="3096344" cy="3888432"/>
          </a:xfrm>
          <a:prstGeom prst="rect">
            <a:avLst/>
          </a:prstGeom>
          <a:noFill/>
        </p:spPr>
      </p:pic>
      <p:sp>
        <p:nvSpPr>
          <p:cNvPr id="8" name="Rectangle à coins arrondis 7"/>
          <p:cNvSpPr/>
          <p:nvPr/>
        </p:nvSpPr>
        <p:spPr>
          <a:xfrm>
            <a:off x="404664" y="5940152"/>
            <a:ext cx="6048672" cy="288032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 </a:t>
            </a:r>
            <a:r>
              <a:rPr lang="fr-FR" b="1" dirty="0">
                <a:solidFill>
                  <a:schemeClr val="tx1"/>
                </a:solidFill>
              </a:rPr>
              <a:t>ANDES / POTAGER DE MARIANNE</a:t>
            </a:r>
          </a:p>
          <a:p>
            <a:pPr algn="just"/>
            <a:r>
              <a:rPr lang="fr-FR" dirty="0">
                <a:solidFill>
                  <a:schemeClr val="tx1"/>
                </a:solidFill>
              </a:rPr>
              <a:t>Les fruits et les légumes proviennent du chantier d'insertion installé sur le marché international à Rungis.</a:t>
            </a:r>
          </a:p>
          <a:p>
            <a:pPr algn="just"/>
            <a:r>
              <a:rPr lang="fr-FR" dirty="0">
                <a:solidFill>
                  <a:schemeClr val="tx1"/>
                </a:solidFill>
              </a:rPr>
              <a:t>A travers ce partenariat, le niveau de consommation des fruits et légumes a augmenté ( entre 300 et 400 kg par semaines) mais au delà de cette augmentation, nous participons à la dynamique solidaire et à la création de postes en insertion. </a:t>
            </a:r>
          </a:p>
        </p:txBody>
      </p:sp>
      <p:sp>
        <p:nvSpPr>
          <p:cNvPr id="9" name="Espace réservé du pied de page 8"/>
          <p:cNvSpPr>
            <a:spLocks noGrp="1"/>
          </p:cNvSpPr>
          <p:nvPr>
            <p:ph type="ftr" sz="quarter" idx="11"/>
          </p:nvPr>
        </p:nvSpPr>
        <p:spPr>
          <a:xfrm>
            <a:off x="2343150" y="8748464"/>
            <a:ext cx="2171700" cy="395536"/>
          </a:xfrm>
        </p:spPr>
        <p:txBody>
          <a:bodyPr/>
          <a:lstStyle/>
          <a:p>
            <a:r>
              <a:rPr lang="fr-FR" dirty="0"/>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1037464"/>
          </a:xfrm>
          <a:solidFill>
            <a:srgbClr val="00B0F0"/>
          </a:solidFill>
        </p:spPr>
        <p:txBody>
          <a:bodyPr>
            <a:normAutofit fontScale="90000"/>
          </a:bodyPr>
          <a:lstStyle/>
          <a:p>
            <a:r>
              <a:rPr lang="fr-FR" dirty="0"/>
              <a:t> Partenariat DON SOLIDAIRE</a:t>
            </a:r>
          </a:p>
        </p:txBody>
      </p:sp>
      <p:sp>
        <p:nvSpPr>
          <p:cNvPr id="3" name="Espace réservé du contenu 2"/>
          <p:cNvSpPr>
            <a:spLocks noGrp="1"/>
          </p:cNvSpPr>
          <p:nvPr>
            <p:ph idx="1"/>
          </p:nvPr>
        </p:nvSpPr>
        <p:spPr>
          <a:xfrm>
            <a:off x="332656" y="1835696"/>
            <a:ext cx="6172200" cy="6188509"/>
          </a:xfrm>
        </p:spPr>
        <p:txBody>
          <a:bodyPr>
            <a:normAutofit/>
          </a:bodyPr>
          <a:lstStyle/>
          <a:p>
            <a:pPr>
              <a:buNone/>
            </a:pPr>
            <a:endParaRPr lang="fr-FR" sz="1600" b="1" dirty="0"/>
          </a:p>
          <a:p>
            <a:pPr>
              <a:buNone/>
            </a:pPr>
            <a:endParaRPr lang="fr-FR" sz="1600" dirty="0"/>
          </a:p>
        </p:txBody>
      </p:sp>
      <p:sp>
        <p:nvSpPr>
          <p:cNvPr id="5" name="Rectangle à coins arrondis 4"/>
          <p:cNvSpPr/>
          <p:nvPr/>
        </p:nvSpPr>
        <p:spPr>
          <a:xfrm>
            <a:off x="332656" y="1763688"/>
            <a:ext cx="3024336" cy="496855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fr-FR" dirty="0">
                <a:solidFill>
                  <a:schemeClr val="tx1"/>
                </a:solidFill>
              </a:rPr>
              <a:t>L’hygiène et la cosmétique jouent un rôle important dans la construction de la qualité de vie, elles renvoient ainsi à des questions fondamentales sur la dignité humaine. C’est pour cela et grâce a notre partenaire </a:t>
            </a:r>
            <a:r>
              <a:rPr lang="fr-FR" i="1" dirty="0">
                <a:solidFill>
                  <a:schemeClr val="tx1"/>
                </a:solidFill>
              </a:rPr>
              <a:t>DONS SOLIDAIRES</a:t>
            </a:r>
            <a:r>
              <a:rPr lang="fr-FR" dirty="0">
                <a:solidFill>
                  <a:schemeClr val="tx1"/>
                </a:solidFill>
              </a:rPr>
              <a:t>, </a:t>
            </a:r>
            <a:r>
              <a:rPr lang="fr-FR" i="1" dirty="0">
                <a:solidFill>
                  <a:schemeClr val="tx1"/>
                </a:solidFill>
              </a:rPr>
              <a:t>L’épicerie sociale « le quotidien »</a:t>
            </a:r>
            <a:r>
              <a:rPr lang="fr-FR" dirty="0">
                <a:solidFill>
                  <a:schemeClr val="tx1"/>
                </a:solidFill>
              </a:rPr>
              <a:t> offre à ses bénéficiaires des produits d’hygiène et de cosmétiques à </a:t>
            </a:r>
            <a:r>
              <a:rPr lang="fr-FR" dirty="0" smtClean="0">
                <a:solidFill>
                  <a:schemeClr val="tx1"/>
                </a:solidFill>
              </a:rPr>
              <a:t>20</a:t>
            </a:r>
            <a:r>
              <a:rPr lang="fr-FR" dirty="0">
                <a:solidFill>
                  <a:schemeClr val="tx1"/>
                </a:solidFill>
              </a:rPr>
              <a:t>% de la valeur marchande.</a:t>
            </a:r>
          </a:p>
        </p:txBody>
      </p:sp>
      <p:pic>
        <p:nvPicPr>
          <p:cNvPr id="7" name="Image 6" descr="20210312_142741 (1).jpg"/>
          <p:cNvPicPr>
            <a:picLocks noChangeAspect="1"/>
          </p:cNvPicPr>
          <p:nvPr/>
        </p:nvPicPr>
        <p:blipFill>
          <a:blip r:embed="rId2" cstate="print"/>
          <a:stretch>
            <a:fillRect/>
          </a:stretch>
        </p:blipFill>
        <p:spPr>
          <a:xfrm>
            <a:off x="3429000" y="4283968"/>
            <a:ext cx="3096344" cy="2376264"/>
          </a:xfrm>
          <a:prstGeom prst="rect">
            <a:avLst/>
          </a:prstGeom>
        </p:spPr>
      </p:pic>
      <p:pic>
        <p:nvPicPr>
          <p:cNvPr id="8" name="Image 7" descr="20210312_142751.jpg"/>
          <p:cNvPicPr>
            <a:picLocks noChangeAspect="1"/>
          </p:cNvPicPr>
          <p:nvPr/>
        </p:nvPicPr>
        <p:blipFill>
          <a:blip r:embed="rId3" cstate="print"/>
          <a:stretch>
            <a:fillRect/>
          </a:stretch>
        </p:blipFill>
        <p:spPr>
          <a:xfrm>
            <a:off x="3429000" y="6588224"/>
            <a:ext cx="3096344" cy="2304256"/>
          </a:xfrm>
          <a:prstGeom prst="rect">
            <a:avLst/>
          </a:prstGeom>
        </p:spPr>
      </p:pic>
      <p:pic>
        <p:nvPicPr>
          <p:cNvPr id="10" name="Picture 3" descr="C:\Users\C Levasseur\Downloads\20210120_105044.jpg"/>
          <p:cNvPicPr>
            <a:picLocks noChangeAspect="1" noChangeArrowheads="1"/>
          </p:cNvPicPr>
          <p:nvPr/>
        </p:nvPicPr>
        <p:blipFill>
          <a:blip r:embed="rId4" cstate="print"/>
          <a:srcRect/>
          <a:stretch>
            <a:fillRect/>
          </a:stretch>
        </p:blipFill>
        <p:spPr bwMode="auto">
          <a:xfrm>
            <a:off x="3429000" y="1691680"/>
            <a:ext cx="3096344" cy="2592288"/>
          </a:xfrm>
          <a:prstGeom prst="rect">
            <a:avLst/>
          </a:prstGeom>
          <a:noFill/>
        </p:spPr>
      </p:pic>
      <p:pic>
        <p:nvPicPr>
          <p:cNvPr id="2050" name="Picture 2" descr="C:\Users\C Levasseur\Downloads\20210216_103600.jpg"/>
          <p:cNvPicPr>
            <a:picLocks noChangeAspect="1" noChangeArrowheads="1"/>
          </p:cNvPicPr>
          <p:nvPr/>
        </p:nvPicPr>
        <p:blipFill>
          <a:blip r:embed="rId5" cstate="print"/>
          <a:srcRect/>
          <a:stretch>
            <a:fillRect/>
          </a:stretch>
        </p:blipFill>
        <p:spPr bwMode="auto">
          <a:xfrm rot="5400000">
            <a:off x="818456" y="6390456"/>
            <a:ext cx="2124744" cy="2952328"/>
          </a:xfrm>
          <a:prstGeom prst="rect">
            <a:avLst/>
          </a:prstGeom>
          <a:noFill/>
        </p:spPr>
      </p:pic>
      <p:sp>
        <p:nvSpPr>
          <p:cNvPr id="12" name="Espace réservé du pied de page 11"/>
          <p:cNvSpPr>
            <a:spLocks noGrp="1"/>
          </p:cNvSpPr>
          <p:nvPr>
            <p:ph type="ftr" sz="quarter" idx="11"/>
          </p:nvPr>
        </p:nvSpPr>
        <p:spPr>
          <a:xfrm>
            <a:off x="2343150" y="8820472"/>
            <a:ext cx="2171700" cy="323528"/>
          </a:xfrm>
        </p:spPr>
        <p:txBody>
          <a:bodyPr/>
          <a:lstStyle/>
          <a:p>
            <a:r>
              <a:rPr lang="fr-FR" dirty="0"/>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00" y="107504"/>
            <a:ext cx="6172200" cy="720080"/>
          </a:xfrm>
          <a:solidFill>
            <a:srgbClr val="00B0F0"/>
          </a:solidFill>
        </p:spPr>
        <p:txBody>
          <a:bodyPr>
            <a:normAutofit fontScale="90000"/>
          </a:bodyPr>
          <a:lstStyle/>
          <a:p>
            <a:r>
              <a:rPr lang="fr-FR" dirty="0"/>
              <a:t>LES PERSPECTIVES 2021</a:t>
            </a:r>
          </a:p>
        </p:txBody>
      </p:sp>
      <p:sp>
        <p:nvSpPr>
          <p:cNvPr id="3" name="Espace réservé du contenu 2"/>
          <p:cNvSpPr>
            <a:spLocks noGrp="1"/>
          </p:cNvSpPr>
          <p:nvPr>
            <p:ph idx="1"/>
          </p:nvPr>
        </p:nvSpPr>
        <p:spPr>
          <a:xfrm>
            <a:off x="332656" y="899592"/>
            <a:ext cx="6172200" cy="8244408"/>
          </a:xfrm>
        </p:spPr>
        <p:txBody>
          <a:bodyPr>
            <a:normAutofit fontScale="25000" lnSpcReduction="20000"/>
          </a:bodyPr>
          <a:lstStyle/>
          <a:p>
            <a:pPr algn="just">
              <a:lnSpc>
                <a:spcPct val="170000"/>
              </a:lnSpc>
              <a:buNone/>
            </a:pPr>
            <a:r>
              <a:rPr lang="fr-FR" sz="5600" dirty="0"/>
              <a:t>	</a:t>
            </a:r>
            <a:r>
              <a:rPr lang="fr-FR" sz="5200" dirty="0"/>
              <a:t>L’Epicerie Sociale « le quotidien » a pour objectif de continuer à développer la qualité d’accueil des bénéficiaires et la pertinence de l’appui proposé à travers notamment :</a:t>
            </a:r>
          </a:p>
          <a:p>
            <a:pPr algn="just">
              <a:lnSpc>
                <a:spcPct val="170000"/>
              </a:lnSpc>
              <a:buFont typeface="Wingdings" pitchFamily="2" charset="2"/>
              <a:buChar char="Ø"/>
            </a:pPr>
            <a:r>
              <a:rPr lang="fr-FR" sz="5200" b="1" dirty="0"/>
              <a:t> La participation aux réflexions</a:t>
            </a:r>
            <a:r>
              <a:rPr lang="fr-FR" sz="5200" dirty="0"/>
              <a:t> existantes en matière d’Economie Sociale et Solidaire et d’initiatives auprès des publics en situation de précarité. </a:t>
            </a:r>
          </a:p>
          <a:p>
            <a:pPr algn="just">
              <a:lnSpc>
                <a:spcPct val="170000"/>
              </a:lnSpc>
              <a:buFont typeface="Wingdings" pitchFamily="2" charset="2"/>
              <a:buChar char="Ø"/>
            </a:pPr>
            <a:r>
              <a:rPr lang="fr-FR" sz="5200" dirty="0"/>
              <a:t> </a:t>
            </a:r>
            <a:r>
              <a:rPr lang="fr-FR" sz="5200" b="1" dirty="0"/>
              <a:t>De nouveaux  ateliers</a:t>
            </a:r>
            <a:r>
              <a:rPr lang="fr-FR" sz="5200" dirty="0"/>
              <a:t> au plus près des besoins des bénéficiaires ( ateliers numériques , ateliers d’estime de soi et de bien être, ateliers de cuisines…) </a:t>
            </a:r>
          </a:p>
          <a:p>
            <a:pPr algn="just">
              <a:lnSpc>
                <a:spcPct val="170000"/>
              </a:lnSpc>
              <a:buFont typeface="Wingdings" pitchFamily="2" charset="2"/>
              <a:buChar char="Ø"/>
            </a:pPr>
            <a:r>
              <a:rPr lang="fr-FR" sz="5200" dirty="0"/>
              <a:t> </a:t>
            </a:r>
            <a:r>
              <a:rPr lang="fr-FR" sz="5200" b="1" dirty="0"/>
              <a:t>La continuité de proposer </a:t>
            </a:r>
            <a:r>
              <a:rPr lang="fr-FR" sz="5200" dirty="0"/>
              <a:t>des produits d’hygiène, soin du corps et d’entretien de la maison.</a:t>
            </a:r>
          </a:p>
          <a:p>
            <a:pPr algn="just">
              <a:lnSpc>
                <a:spcPct val="170000"/>
              </a:lnSpc>
              <a:buFont typeface="Wingdings" pitchFamily="2" charset="2"/>
              <a:buChar char="Ø"/>
            </a:pPr>
            <a:r>
              <a:rPr lang="fr-FR" sz="5200" b="1" dirty="0"/>
              <a:t> L’élargissement des produits </a:t>
            </a:r>
            <a:r>
              <a:rPr lang="fr-FR" sz="5200" dirty="0"/>
              <a:t>proposés avec l’ouverture aux articles vestimentaires,  électriques et  électroniques afin de lutter contre la précarité,, et pour  favoriser la lutte contre le gaspillage des invendus non alimentaires dans le cadre du Décret n° 2020-1724 du 28 décembre 2020 relatif à l'interdiction d'élimination des invendus non alimentaires et à diverses dispositions de lutte contre le gaspillage.</a:t>
            </a:r>
          </a:p>
          <a:p>
            <a:pPr algn="just">
              <a:lnSpc>
                <a:spcPct val="170000"/>
              </a:lnSpc>
              <a:buFont typeface="Wingdings" pitchFamily="2" charset="2"/>
              <a:buChar char="Ø"/>
            </a:pPr>
            <a:r>
              <a:rPr lang="fr-FR" sz="5200" b="1" dirty="0"/>
              <a:t>L’élargissement de l’accueil </a:t>
            </a:r>
            <a:r>
              <a:rPr lang="fr-FR" sz="5200" dirty="0"/>
              <a:t>aux publics spécifiques En 2021 , l’Epicerie Sociale  a pour objectif d’élargir son accompagnement à de nouveaux publics, Nous souhaitons ouvrir nos portes aux jeunes et étudiants .</a:t>
            </a:r>
          </a:p>
          <a:p>
            <a:pPr algn="just">
              <a:lnSpc>
                <a:spcPct val="170000"/>
              </a:lnSpc>
              <a:buFont typeface="Wingdings" pitchFamily="2" charset="2"/>
              <a:buChar char="Ø"/>
            </a:pPr>
            <a:r>
              <a:rPr lang="fr-FR" sz="5200" b="1" dirty="0"/>
              <a:t>Poursuivre la recherche </a:t>
            </a:r>
            <a:r>
              <a:rPr lang="fr-FR" sz="5200" dirty="0"/>
              <a:t>de partenaire, notamment au niveau des dons alimentaires</a:t>
            </a:r>
          </a:p>
          <a:p>
            <a:pPr algn="just">
              <a:lnSpc>
                <a:spcPct val="170000"/>
              </a:lnSpc>
              <a:buFont typeface="Wingdings" pitchFamily="2" charset="2"/>
              <a:buChar char="Ø"/>
            </a:pPr>
            <a:r>
              <a:rPr lang="fr-FR" sz="5200" b="1" dirty="0"/>
              <a:t>Achat d’une machine </a:t>
            </a:r>
            <a:r>
              <a:rPr lang="fr-FR" sz="5200" dirty="0"/>
              <a:t>pour compacter le carton et le plastique</a:t>
            </a:r>
            <a:r>
              <a:rPr lang="fr-FR" sz="5200" b="1" dirty="0"/>
              <a:t>.</a:t>
            </a:r>
          </a:p>
          <a:p>
            <a:pPr algn="just">
              <a:lnSpc>
                <a:spcPct val="170000"/>
              </a:lnSpc>
              <a:buFont typeface="Wingdings" pitchFamily="2" charset="2"/>
              <a:buChar char="Ø"/>
            </a:pPr>
            <a:r>
              <a:rPr lang="fr-FR" sz="5200" b="1" dirty="0"/>
              <a:t>Envisager un changement de local</a:t>
            </a:r>
            <a:r>
              <a:rPr lang="fr-FR" sz="5200" dirty="0"/>
              <a:t>, l’actuel étant trop petit et pas conforme en matière de sécurité pour accueillir du public.</a:t>
            </a:r>
          </a:p>
          <a:p>
            <a:pPr algn="just">
              <a:lnSpc>
                <a:spcPct val="170000"/>
              </a:lnSpc>
              <a:buFont typeface="Wingdings" pitchFamily="2" charset="2"/>
              <a:buChar char="Ø"/>
            </a:pPr>
            <a:r>
              <a:rPr lang="fr-FR" sz="5200" b="1" dirty="0"/>
              <a:t>Lancement d’un chantier d’insertion </a:t>
            </a:r>
            <a:r>
              <a:rPr lang="fr-FR" sz="5200" dirty="0"/>
              <a:t>au MIN de Rouen pour valoriser les invendus fruits et légumes et pour favoriser l’insertion sociale par l’emploi.</a:t>
            </a:r>
          </a:p>
          <a:p>
            <a:pPr algn="just"/>
            <a:endParaRPr lang="fr-FR" sz="1400" dirty="0"/>
          </a:p>
          <a:p>
            <a:pPr algn="just"/>
            <a:r>
              <a:rPr lang="fr-FR" sz="5200" dirty="0"/>
              <a:t/>
            </a:r>
            <a:br>
              <a:rPr lang="fr-FR" sz="5200" dirty="0"/>
            </a:br>
            <a:r>
              <a:rPr lang="fr-FR" sz="5200" dirty="0"/>
              <a:t>L’année 2021 va être une année chargée … Merci à  toute l’équipe de salarié(e) ,au bureau, au conseil d'administration, aux bénévoles et aux partenaires  pour le travail accompli et celui à venir.</a:t>
            </a:r>
          </a:p>
          <a:p>
            <a:endParaRPr lang="fr-FR" dirty="0"/>
          </a:p>
        </p:txBody>
      </p:sp>
      <p:sp>
        <p:nvSpPr>
          <p:cNvPr id="6" name="Espace réservé du pied de page 5"/>
          <p:cNvSpPr>
            <a:spLocks noGrp="1"/>
          </p:cNvSpPr>
          <p:nvPr>
            <p:ph type="ftr" sz="quarter" idx="11"/>
          </p:nvPr>
        </p:nvSpPr>
        <p:spPr>
          <a:xfrm>
            <a:off x="2343150" y="8748464"/>
            <a:ext cx="2171700" cy="213509"/>
          </a:xfrm>
        </p:spPr>
        <p:txBody>
          <a:bodyPr/>
          <a:lstStyle/>
          <a:p>
            <a:r>
              <a:rPr lang="fr-FR" dirty="0"/>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00B0F0"/>
          </a:solidFill>
          <a:ln>
            <a:solidFill>
              <a:srgbClr val="002060"/>
            </a:solidFill>
          </a:ln>
        </p:spPr>
        <p:txBody>
          <a:bodyPr>
            <a:normAutofit/>
          </a:bodyPr>
          <a:lstStyle/>
          <a:p>
            <a:r>
              <a:rPr lang="fr-FR" b="1" dirty="0"/>
              <a:t>Nos Partenaires </a:t>
            </a:r>
            <a:r>
              <a:rPr lang="fr-FR" sz="1600" dirty="0"/>
              <a:t/>
            </a:r>
            <a:br>
              <a:rPr lang="fr-FR" sz="1600" dirty="0"/>
            </a:br>
            <a:endParaRPr lang="fr-FR" sz="1600" dirty="0"/>
          </a:p>
        </p:txBody>
      </p:sp>
      <p:pic>
        <p:nvPicPr>
          <p:cNvPr id="1027" name="Picture 3" descr="C:\Users\C Levasseur\Desktop\A LQ 2020\site Net\seine maritime.png"/>
          <p:cNvPicPr>
            <a:picLocks noChangeAspect="1" noChangeArrowheads="1"/>
          </p:cNvPicPr>
          <p:nvPr/>
        </p:nvPicPr>
        <p:blipFill>
          <a:blip r:embed="rId2" cstate="print"/>
          <a:srcRect/>
          <a:stretch>
            <a:fillRect/>
          </a:stretch>
        </p:blipFill>
        <p:spPr bwMode="auto">
          <a:xfrm>
            <a:off x="187426" y="2041628"/>
            <a:ext cx="1883329" cy="1483041"/>
          </a:xfrm>
          <a:prstGeom prst="rect">
            <a:avLst/>
          </a:prstGeom>
          <a:noFill/>
        </p:spPr>
      </p:pic>
      <p:pic>
        <p:nvPicPr>
          <p:cNvPr id="1028" name="Picture 4" descr="C:\Users\C Levasseur\Desktop\A LQ 2020\site Net\logo canteleu.png"/>
          <p:cNvPicPr>
            <a:picLocks noChangeAspect="1" noChangeArrowheads="1"/>
          </p:cNvPicPr>
          <p:nvPr/>
        </p:nvPicPr>
        <p:blipFill>
          <a:blip r:embed="rId3" cstate="print"/>
          <a:srcRect/>
          <a:stretch>
            <a:fillRect/>
          </a:stretch>
        </p:blipFill>
        <p:spPr bwMode="auto">
          <a:xfrm>
            <a:off x="1851032" y="2148715"/>
            <a:ext cx="1417912" cy="1228084"/>
          </a:xfrm>
          <a:prstGeom prst="rect">
            <a:avLst/>
          </a:prstGeom>
          <a:noFill/>
        </p:spPr>
      </p:pic>
      <p:pic>
        <p:nvPicPr>
          <p:cNvPr id="1030" name="Picture 6" descr="C:\Users\C Levasseur\Desktop\A LQ 2020\site Net\val de la hay.png"/>
          <p:cNvPicPr>
            <a:picLocks noChangeAspect="1" noChangeArrowheads="1"/>
          </p:cNvPicPr>
          <p:nvPr/>
        </p:nvPicPr>
        <p:blipFill>
          <a:blip r:embed="rId4" cstate="print"/>
          <a:stretch>
            <a:fillRect/>
          </a:stretch>
        </p:blipFill>
        <p:spPr bwMode="auto">
          <a:xfrm>
            <a:off x="2349000" y="5227202"/>
            <a:ext cx="1080000" cy="1224136"/>
          </a:xfrm>
          <a:prstGeom prst="rect">
            <a:avLst/>
          </a:prstGeom>
          <a:noFill/>
        </p:spPr>
      </p:pic>
      <p:pic>
        <p:nvPicPr>
          <p:cNvPr id="1031" name="Picture 7" descr="C:\Users\C Levasseur\Desktop\A LQ 2020\site Net\houtot.jpg"/>
          <p:cNvPicPr>
            <a:picLocks noChangeAspect="1" noChangeArrowheads="1"/>
          </p:cNvPicPr>
          <p:nvPr/>
        </p:nvPicPr>
        <p:blipFill>
          <a:blip r:embed="rId5" cstate="print"/>
          <a:srcRect/>
          <a:stretch>
            <a:fillRect/>
          </a:stretch>
        </p:blipFill>
        <p:spPr bwMode="auto">
          <a:xfrm>
            <a:off x="4826948" y="5227202"/>
            <a:ext cx="1688151" cy="1368152"/>
          </a:xfrm>
          <a:prstGeom prst="rect">
            <a:avLst/>
          </a:prstGeom>
          <a:noFill/>
        </p:spPr>
      </p:pic>
      <p:pic>
        <p:nvPicPr>
          <p:cNvPr id="1033" name="Picture 9" descr="C:\Users\C Levasseur\Desktop\A LQ 2020\site Net\logo saint pierre.png"/>
          <p:cNvPicPr>
            <a:picLocks noChangeAspect="1" noChangeArrowheads="1"/>
          </p:cNvPicPr>
          <p:nvPr/>
        </p:nvPicPr>
        <p:blipFill>
          <a:blip r:embed="rId6" cstate="print"/>
          <a:srcRect/>
          <a:stretch>
            <a:fillRect/>
          </a:stretch>
        </p:blipFill>
        <p:spPr bwMode="auto">
          <a:xfrm>
            <a:off x="701697" y="5248780"/>
            <a:ext cx="1428750" cy="1392157"/>
          </a:xfrm>
          <a:prstGeom prst="rect">
            <a:avLst/>
          </a:prstGeom>
          <a:noFill/>
        </p:spPr>
      </p:pic>
      <p:pic>
        <p:nvPicPr>
          <p:cNvPr id="1034" name="Picture 10" descr="C:\Users\C Levasseur\Desktop\A LQ 2020\site Net\logo shaurs.png"/>
          <p:cNvPicPr>
            <a:picLocks noChangeAspect="1" noChangeArrowheads="1"/>
          </p:cNvPicPr>
          <p:nvPr/>
        </p:nvPicPr>
        <p:blipFill>
          <a:blip r:embed="rId7" cstate="print"/>
          <a:srcRect/>
          <a:stretch>
            <a:fillRect/>
          </a:stretch>
        </p:blipFill>
        <p:spPr bwMode="auto">
          <a:xfrm>
            <a:off x="3562675" y="5361176"/>
            <a:ext cx="1188132" cy="936104"/>
          </a:xfrm>
          <a:prstGeom prst="rect">
            <a:avLst/>
          </a:prstGeom>
          <a:noFill/>
        </p:spPr>
      </p:pic>
      <p:sp>
        <p:nvSpPr>
          <p:cNvPr id="1036" name="AutoShape 12" descr="logo andes – CHANTIER Ecole Pays de la Loire"/>
          <p:cNvSpPr>
            <a:spLocks noChangeAspect="1" noChangeArrowheads="1"/>
          </p:cNvSpPr>
          <p:nvPr/>
        </p:nvSpPr>
        <p:spPr bwMode="auto">
          <a:xfrm>
            <a:off x="116681" y="-192617"/>
            <a:ext cx="228600" cy="4064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38" name="Picture 14" descr="C:\Users\C Levasseur\Desktop\A LQ 2020\ANDES\ANDES-01.png"/>
          <p:cNvPicPr>
            <a:picLocks noChangeAspect="1" noChangeArrowheads="1"/>
          </p:cNvPicPr>
          <p:nvPr/>
        </p:nvPicPr>
        <p:blipFill>
          <a:blip r:embed="rId8" cstate="print"/>
          <a:srcRect/>
          <a:stretch>
            <a:fillRect/>
          </a:stretch>
        </p:blipFill>
        <p:spPr bwMode="auto">
          <a:xfrm>
            <a:off x="4698141" y="3623476"/>
            <a:ext cx="1458162" cy="1224136"/>
          </a:xfrm>
          <a:prstGeom prst="rect">
            <a:avLst/>
          </a:prstGeom>
          <a:noFill/>
        </p:spPr>
      </p:pic>
      <p:pic>
        <p:nvPicPr>
          <p:cNvPr id="1039" name="Picture 15" descr="C:\Users\C Levasseur\Desktop\A LQ 2020\site Net\carrfour.png"/>
          <p:cNvPicPr>
            <a:picLocks noChangeAspect="1" noChangeArrowheads="1"/>
          </p:cNvPicPr>
          <p:nvPr/>
        </p:nvPicPr>
        <p:blipFill>
          <a:blip r:embed="rId9" cstate="print"/>
          <a:srcRect/>
          <a:stretch>
            <a:fillRect/>
          </a:stretch>
        </p:blipFill>
        <p:spPr bwMode="auto">
          <a:xfrm>
            <a:off x="1232756" y="3652716"/>
            <a:ext cx="1224136" cy="1320147"/>
          </a:xfrm>
          <a:prstGeom prst="rect">
            <a:avLst/>
          </a:prstGeom>
          <a:noFill/>
        </p:spPr>
      </p:pic>
      <p:pic>
        <p:nvPicPr>
          <p:cNvPr id="1041" name="Picture 17" descr="C:\Users\C Levasseur\Desktop\A LQ 2020\site Net\image_0525575_201303_php7ywqG5.jpg"/>
          <p:cNvPicPr>
            <a:picLocks noChangeAspect="1" noChangeArrowheads="1"/>
          </p:cNvPicPr>
          <p:nvPr/>
        </p:nvPicPr>
        <p:blipFill>
          <a:blip r:embed="rId10" cstate="print"/>
          <a:srcRect/>
          <a:stretch>
            <a:fillRect/>
          </a:stretch>
        </p:blipFill>
        <p:spPr bwMode="auto">
          <a:xfrm>
            <a:off x="5859270" y="539553"/>
            <a:ext cx="594066" cy="1248139"/>
          </a:xfrm>
          <a:prstGeom prst="rect">
            <a:avLst/>
          </a:prstGeom>
          <a:noFill/>
        </p:spPr>
      </p:pic>
      <p:pic>
        <p:nvPicPr>
          <p:cNvPr id="19" name="Picture 17" descr="C:\Users\C Levasseur\Desktop\A LQ 2020\site Net\image_0525575_201303_php7ywqG5.jpg"/>
          <p:cNvPicPr>
            <a:picLocks noChangeAspect="1" noChangeArrowheads="1"/>
          </p:cNvPicPr>
          <p:nvPr/>
        </p:nvPicPr>
        <p:blipFill>
          <a:blip r:embed="rId10" cstate="print"/>
          <a:srcRect/>
          <a:stretch>
            <a:fillRect/>
          </a:stretch>
        </p:blipFill>
        <p:spPr bwMode="auto">
          <a:xfrm>
            <a:off x="404664" y="539553"/>
            <a:ext cx="594066" cy="1248139"/>
          </a:xfrm>
          <a:prstGeom prst="rect">
            <a:avLst/>
          </a:prstGeom>
          <a:noFill/>
        </p:spPr>
      </p:pic>
      <p:pic>
        <p:nvPicPr>
          <p:cNvPr id="1042" name="Picture 18" descr="C:\Users\C Levasseur\Desktop\don so.png"/>
          <p:cNvPicPr>
            <a:picLocks noChangeAspect="1" noChangeArrowheads="1"/>
          </p:cNvPicPr>
          <p:nvPr/>
        </p:nvPicPr>
        <p:blipFill>
          <a:blip r:embed="rId11" cstate="print"/>
          <a:srcRect/>
          <a:stretch>
            <a:fillRect/>
          </a:stretch>
        </p:blipFill>
        <p:spPr bwMode="auto">
          <a:xfrm>
            <a:off x="3789042" y="6974944"/>
            <a:ext cx="1440160" cy="1080120"/>
          </a:xfrm>
          <a:prstGeom prst="rect">
            <a:avLst/>
          </a:prstGeom>
          <a:noFill/>
        </p:spPr>
      </p:pic>
      <p:pic>
        <p:nvPicPr>
          <p:cNvPr id="1043" name="Picture 19" descr="C:\Users\C Levasseur\Desktop\ba.png"/>
          <p:cNvPicPr>
            <a:picLocks noChangeAspect="1" noChangeArrowheads="1"/>
          </p:cNvPicPr>
          <p:nvPr/>
        </p:nvPicPr>
        <p:blipFill>
          <a:blip r:embed="rId12" cstate="print"/>
          <a:srcRect/>
          <a:stretch>
            <a:fillRect/>
          </a:stretch>
        </p:blipFill>
        <p:spPr bwMode="auto">
          <a:xfrm>
            <a:off x="1256964" y="6814245"/>
            <a:ext cx="1958361" cy="1440161"/>
          </a:xfrm>
          <a:prstGeom prst="rect">
            <a:avLst/>
          </a:prstGeom>
          <a:noFill/>
        </p:spPr>
      </p:pic>
      <p:pic>
        <p:nvPicPr>
          <p:cNvPr id="18" name="Image 17" descr="téléchargement.png"/>
          <p:cNvPicPr>
            <a:picLocks noChangeAspect="1"/>
          </p:cNvPicPr>
          <p:nvPr/>
        </p:nvPicPr>
        <p:blipFill>
          <a:blip r:embed="rId13" cstate="print"/>
          <a:stretch>
            <a:fillRect/>
          </a:stretch>
        </p:blipFill>
        <p:spPr>
          <a:xfrm>
            <a:off x="3215326" y="2117883"/>
            <a:ext cx="1791643" cy="1296144"/>
          </a:xfrm>
          <a:prstGeom prst="rect">
            <a:avLst/>
          </a:prstGeom>
        </p:spPr>
      </p:pic>
      <p:pic>
        <p:nvPicPr>
          <p:cNvPr id="21" name="Espace réservé du contenu 20" descr="téléchargement.jpg"/>
          <p:cNvPicPr>
            <a:picLocks noGrp="1" noChangeAspect="1"/>
          </p:cNvPicPr>
          <p:nvPr>
            <p:ph idx="1"/>
          </p:nvPr>
        </p:nvPicPr>
        <p:blipFill>
          <a:blip r:embed="rId14" cstate="print"/>
          <a:stretch>
            <a:fillRect/>
          </a:stretch>
        </p:blipFill>
        <p:spPr>
          <a:xfrm>
            <a:off x="5006969" y="2111308"/>
            <a:ext cx="1440160" cy="1512168"/>
          </a:xfrm>
        </p:spPr>
      </p:pic>
      <p:pic>
        <p:nvPicPr>
          <p:cNvPr id="25" name="Image 24" descr="leclerc.jpg"/>
          <p:cNvPicPr>
            <a:picLocks noChangeAspect="1"/>
          </p:cNvPicPr>
          <p:nvPr/>
        </p:nvPicPr>
        <p:blipFill>
          <a:blip r:embed="rId15" cstate="print"/>
          <a:stretch>
            <a:fillRect/>
          </a:stretch>
        </p:blipFill>
        <p:spPr>
          <a:xfrm>
            <a:off x="2852938" y="3641726"/>
            <a:ext cx="1656184" cy="1224136"/>
          </a:xfrm>
          <a:prstGeom prst="rect">
            <a:avLst/>
          </a:prstGeom>
        </p:spPr>
      </p:pic>
      <p:sp>
        <p:nvSpPr>
          <p:cNvPr id="3" name="ZoneTexte 2">
            <a:extLst>
              <a:ext uri="{FF2B5EF4-FFF2-40B4-BE49-F238E27FC236}">
                <a16:creationId xmlns:a16="http://schemas.microsoft.com/office/drawing/2014/main" xmlns="" id="{4B408DFB-F342-442C-BEC5-7986E1493093}"/>
              </a:ext>
            </a:extLst>
          </p:cNvPr>
          <p:cNvSpPr txBox="1"/>
          <p:nvPr/>
        </p:nvSpPr>
        <p:spPr>
          <a:xfrm>
            <a:off x="2466433" y="6394716"/>
            <a:ext cx="1107694" cy="246221"/>
          </a:xfrm>
          <a:prstGeom prst="rect">
            <a:avLst/>
          </a:prstGeom>
          <a:noFill/>
        </p:spPr>
        <p:txBody>
          <a:bodyPr wrap="square" rtlCol="0">
            <a:spAutoFit/>
          </a:bodyPr>
          <a:lstStyle/>
          <a:p>
            <a:r>
              <a:rPr lang="fr-FR" sz="1000" dirty="0"/>
              <a:t>Val de la Haye</a:t>
            </a:r>
          </a:p>
        </p:txBody>
      </p:sp>
    </p:spTree>
  </p:cSld>
  <p:clrMapOvr>
    <a:masterClrMapping/>
  </p:clrMapOvr>
  <p:transition>
    <p:wedge/>
  </p:transition>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58282</TotalTime>
  <Words>763</Words>
  <Application>Microsoft Office PowerPoint</Application>
  <PresentationFormat>Affichage à l'écran (4:3)</PresentationFormat>
  <Paragraphs>235</Paragraphs>
  <Slides>20</Slides>
  <Notes>5</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1_Thème Office</vt:lpstr>
      <vt:lpstr> Association loi de 1901 Siège social : .9.A ancienne route   De Duclair, 76380 Canteleu Tél. 02.35.36.37.36 n° SIRET 333 684 769 000 16</vt:lpstr>
      <vt:lpstr> Introduction </vt:lpstr>
      <vt:lpstr> LE CADRE DE L’ACTION  </vt:lpstr>
      <vt:lpstr> Rétrospective 2020 </vt:lpstr>
      <vt:lpstr> Typologie et compositions des familles bénéficiaires </vt:lpstr>
      <vt:lpstr> Statuts et Sexe de bénéficiaires  </vt:lpstr>
      <vt:lpstr>DOMICILIATION DES DEMANDEURS </vt:lpstr>
      <vt:lpstr> </vt:lpstr>
      <vt:lpstr>L'approvisionnement</vt:lpstr>
      <vt:lpstr>L'approvisionnement</vt:lpstr>
      <vt:lpstr>Les ressources humaines, Formations</vt:lpstr>
      <vt:lpstr> L’épicerie solidaire – l’accompagnement </vt:lpstr>
      <vt:lpstr>Sorties</vt:lpstr>
      <vt:lpstr>Sorties</vt:lpstr>
      <vt:lpstr>Le partenariat </vt:lpstr>
      <vt:lpstr>KIWANIS et FERRERO</vt:lpstr>
      <vt:lpstr>ACI Rungis ANDES</vt:lpstr>
      <vt:lpstr> Partenariat DON SOLIDAIRE</vt:lpstr>
      <vt:lpstr>LES PERSPECTIVES 2021</vt:lpstr>
      <vt:lpstr>Nos Partenaires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LE QUOTIDIEN</dc:title>
  <dc:creator>Levasseur</dc:creator>
  <cp:lastModifiedBy>Levasseur</cp:lastModifiedBy>
  <cp:revision>5002</cp:revision>
  <cp:lastPrinted>2021-04-01T08:11:27Z</cp:lastPrinted>
  <dcterms:created xsi:type="dcterms:W3CDTF">2021-01-23T08:47:22Z</dcterms:created>
  <dcterms:modified xsi:type="dcterms:W3CDTF">2021-05-14T11:04:49Z</dcterms:modified>
</cp:coreProperties>
</file>